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8" r:id="rId4"/>
    <p:sldId id="258" r:id="rId5"/>
    <p:sldId id="259" r:id="rId6"/>
    <p:sldId id="260" r:id="rId7"/>
    <p:sldId id="261" r:id="rId8"/>
    <p:sldId id="262" r:id="rId9"/>
    <p:sldId id="268" r:id="rId10"/>
    <p:sldId id="266" r:id="rId11"/>
    <p:sldId id="263" r:id="rId12"/>
    <p:sldId id="264" r:id="rId13"/>
    <p:sldId id="265" r:id="rId14"/>
    <p:sldId id="267" r:id="rId15"/>
    <p:sldId id="269" r:id="rId16"/>
    <p:sldId id="270" r:id="rId17"/>
    <p:sldId id="271" r:id="rId18"/>
    <p:sldId id="272" r:id="rId19"/>
    <p:sldId id="273" r:id="rId20"/>
    <p:sldId id="274" r:id="rId21"/>
    <p:sldId id="299" r:id="rId22"/>
    <p:sldId id="300" r:id="rId23"/>
    <p:sldId id="301" r:id="rId24"/>
    <p:sldId id="302" r:id="rId25"/>
    <p:sldId id="275" r:id="rId26"/>
    <p:sldId id="276" r:id="rId27"/>
    <p:sldId id="277" r:id="rId28"/>
    <p:sldId id="278" r:id="rId29"/>
    <p:sldId id="303" r:id="rId30"/>
    <p:sldId id="279" r:id="rId31"/>
    <p:sldId id="280" r:id="rId32"/>
    <p:sldId id="281" r:id="rId33"/>
    <p:sldId id="282" r:id="rId34"/>
    <p:sldId id="283" r:id="rId35"/>
    <p:sldId id="284" r:id="rId36"/>
    <p:sldId id="291" r:id="rId37"/>
    <p:sldId id="292" r:id="rId38"/>
    <p:sldId id="294" r:id="rId39"/>
    <p:sldId id="293" r:id="rId40"/>
    <p:sldId id="295" r:id="rId41"/>
    <p:sldId id="296" r:id="rId42"/>
    <p:sldId id="297" r:id="rId43"/>
    <p:sldId id="285" r:id="rId44"/>
    <p:sldId id="286" r:id="rId45"/>
    <p:sldId id="287" r:id="rId46"/>
    <p:sldId id="288" r:id="rId47"/>
    <p:sldId id="290" r:id="rId48"/>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7" d="100"/>
          <a:sy n="117" d="100"/>
        </p:scale>
        <p:origin x="-324"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CO"/>
          </a:p>
        </p:txBody>
      </p:sp>
      <p:sp>
        <p:nvSpPr>
          <p:cNvPr id="4" name="Marcador de fecha 3"/>
          <p:cNvSpPr>
            <a:spLocks noGrp="1"/>
          </p:cNvSpPr>
          <p:nvPr>
            <p:ph type="dt" sz="half" idx="10"/>
          </p:nvPr>
        </p:nvSpPr>
        <p:spPr/>
        <p:txBody>
          <a:bodyPr/>
          <a:lstStyle/>
          <a:p>
            <a:fld id="{81D27E0B-7D8B-4BB4-96F7-15D0699D7D5E}" type="datetimeFigureOut">
              <a:rPr lang="es-CO" smtClean="0"/>
              <a:t>22/02/2018</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9A7F4714-5CC1-43F2-8E5F-D40147D711B5}" type="slidenum">
              <a:rPr lang="es-CO" smtClean="0"/>
              <a:t>‹Nº›</a:t>
            </a:fld>
            <a:endParaRPr lang="es-CO"/>
          </a:p>
        </p:txBody>
      </p:sp>
    </p:spTree>
    <p:extLst>
      <p:ext uri="{BB962C8B-B14F-4D97-AF65-F5344CB8AC3E}">
        <p14:creationId xmlns:p14="http://schemas.microsoft.com/office/powerpoint/2010/main" val="231988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p:txBody>
          <a:bodyPr/>
          <a:lstStyle/>
          <a:p>
            <a:fld id="{81D27E0B-7D8B-4BB4-96F7-15D0699D7D5E}" type="datetimeFigureOut">
              <a:rPr lang="es-CO" smtClean="0"/>
              <a:t>22/02/2018</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9A7F4714-5CC1-43F2-8E5F-D40147D711B5}" type="slidenum">
              <a:rPr lang="es-CO" smtClean="0"/>
              <a:t>‹Nº›</a:t>
            </a:fld>
            <a:endParaRPr lang="es-CO"/>
          </a:p>
        </p:txBody>
      </p:sp>
    </p:spTree>
    <p:extLst>
      <p:ext uri="{BB962C8B-B14F-4D97-AF65-F5344CB8AC3E}">
        <p14:creationId xmlns:p14="http://schemas.microsoft.com/office/powerpoint/2010/main" val="5989856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p:txBody>
          <a:bodyPr/>
          <a:lstStyle/>
          <a:p>
            <a:fld id="{81D27E0B-7D8B-4BB4-96F7-15D0699D7D5E}" type="datetimeFigureOut">
              <a:rPr lang="es-CO" smtClean="0"/>
              <a:t>22/02/2018</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9A7F4714-5CC1-43F2-8E5F-D40147D711B5}" type="slidenum">
              <a:rPr lang="es-CO" smtClean="0"/>
              <a:t>‹Nº›</a:t>
            </a:fld>
            <a:endParaRPr lang="es-CO"/>
          </a:p>
        </p:txBody>
      </p:sp>
    </p:spTree>
    <p:extLst>
      <p:ext uri="{BB962C8B-B14F-4D97-AF65-F5344CB8AC3E}">
        <p14:creationId xmlns:p14="http://schemas.microsoft.com/office/powerpoint/2010/main" val="2319100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p:txBody>
          <a:bodyPr/>
          <a:lstStyle/>
          <a:p>
            <a:fld id="{81D27E0B-7D8B-4BB4-96F7-15D0699D7D5E}" type="datetimeFigureOut">
              <a:rPr lang="es-CO" smtClean="0"/>
              <a:t>22/02/2018</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9A7F4714-5CC1-43F2-8E5F-D40147D711B5}" type="slidenum">
              <a:rPr lang="es-CO" smtClean="0"/>
              <a:t>‹Nº›</a:t>
            </a:fld>
            <a:endParaRPr lang="es-CO"/>
          </a:p>
        </p:txBody>
      </p:sp>
    </p:spTree>
    <p:extLst>
      <p:ext uri="{BB962C8B-B14F-4D97-AF65-F5344CB8AC3E}">
        <p14:creationId xmlns:p14="http://schemas.microsoft.com/office/powerpoint/2010/main" val="4043386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81D27E0B-7D8B-4BB4-96F7-15D0699D7D5E}" type="datetimeFigureOut">
              <a:rPr lang="es-CO" smtClean="0"/>
              <a:t>22/02/2018</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9A7F4714-5CC1-43F2-8E5F-D40147D711B5}" type="slidenum">
              <a:rPr lang="es-CO" smtClean="0"/>
              <a:t>‹Nº›</a:t>
            </a:fld>
            <a:endParaRPr lang="es-CO"/>
          </a:p>
        </p:txBody>
      </p:sp>
    </p:spTree>
    <p:extLst>
      <p:ext uri="{BB962C8B-B14F-4D97-AF65-F5344CB8AC3E}">
        <p14:creationId xmlns:p14="http://schemas.microsoft.com/office/powerpoint/2010/main" val="892350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p:txBody>
          <a:bodyPr/>
          <a:lstStyle/>
          <a:p>
            <a:fld id="{81D27E0B-7D8B-4BB4-96F7-15D0699D7D5E}" type="datetimeFigureOut">
              <a:rPr lang="es-CO" smtClean="0"/>
              <a:t>22/02/2018</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9A7F4714-5CC1-43F2-8E5F-D40147D711B5}" type="slidenum">
              <a:rPr lang="es-CO" smtClean="0"/>
              <a:t>‹Nº›</a:t>
            </a:fld>
            <a:endParaRPr lang="es-CO"/>
          </a:p>
        </p:txBody>
      </p:sp>
    </p:spTree>
    <p:extLst>
      <p:ext uri="{BB962C8B-B14F-4D97-AF65-F5344CB8AC3E}">
        <p14:creationId xmlns:p14="http://schemas.microsoft.com/office/powerpoint/2010/main" val="4221644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p:txBody>
          <a:bodyPr/>
          <a:lstStyle/>
          <a:p>
            <a:fld id="{81D27E0B-7D8B-4BB4-96F7-15D0699D7D5E}" type="datetimeFigureOut">
              <a:rPr lang="es-CO" smtClean="0"/>
              <a:t>22/02/2018</a:t>
            </a:fld>
            <a:endParaRPr lang="es-CO"/>
          </a:p>
        </p:txBody>
      </p:sp>
      <p:sp>
        <p:nvSpPr>
          <p:cNvPr id="8" name="Marcador de pie de página 7"/>
          <p:cNvSpPr>
            <a:spLocks noGrp="1"/>
          </p:cNvSpPr>
          <p:nvPr>
            <p:ph type="ftr" sz="quarter" idx="11"/>
          </p:nvPr>
        </p:nvSpPr>
        <p:spPr/>
        <p:txBody>
          <a:bodyPr/>
          <a:lstStyle/>
          <a:p>
            <a:endParaRPr lang="es-CO"/>
          </a:p>
        </p:txBody>
      </p:sp>
      <p:sp>
        <p:nvSpPr>
          <p:cNvPr id="9" name="Marcador de número de diapositiva 8"/>
          <p:cNvSpPr>
            <a:spLocks noGrp="1"/>
          </p:cNvSpPr>
          <p:nvPr>
            <p:ph type="sldNum" sz="quarter" idx="12"/>
          </p:nvPr>
        </p:nvSpPr>
        <p:spPr/>
        <p:txBody>
          <a:bodyPr/>
          <a:lstStyle/>
          <a:p>
            <a:fld id="{9A7F4714-5CC1-43F2-8E5F-D40147D711B5}" type="slidenum">
              <a:rPr lang="es-CO" smtClean="0"/>
              <a:t>‹Nº›</a:t>
            </a:fld>
            <a:endParaRPr lang="es-CO"/>
          </a:p>
        </p:txBody>
      </p:sp>
    </p:spTree>
    <p:extLst>
      <p:ext uri="{BB962C8B-B14F-4D97-AF65-F5344CB8AC3E}">
        <p14:creationId xmlns:p14="http://schemas.microsoft.com/office/powerpoint/2010/main" val="4170400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p:txBody>
          <a:bodyPr/>
          <a:lstStyle/>
          <a:p>
            <a:fld id="{81D27E0B-7D8B-4BB4-96F7-15D0699D7D5E}" type="datetimeFigureOut">
              <a:rPr lang="es-CO" smtClean="0"/>
              <a:t>22/02/2018</a:t>
            </a:fld>
            <a:endParaRPr lang="es-CO"/>
          </a:p>
        </p:txBody>
      </p:sp>
      <p:sp>
        <p:nvSpPr>
          <p:cNvPr id="4" name="Marcador de pie de página 3"/>
          <p:cNvSpPr>
            <a:spLocks noGrp="1"/>
          </p:cNvSpPr>
          <p:nvPr>
            <p:ph type="ftr" sz="quarter" idx="11"/>
          </p:nvPr>
        </p:nvSpPr>
        <p:spPr/>
        <p:txBody>
          <a:bodyPr/>
          <a:lstStyle/>
          <a:p>
            <a:endParaRPr lang="es-CO"/>
          </a:p>
        </p:txBody>
      </p:sp>
      <p:sp>
        <p:nvSpPr>
          <p:cNvPr id="5" name="Marcador de número de diapositiva 4"/>
          <p:cNvSpPr>
            <a:spLocks noGrp="1"/>
          </p:cNvSpPr>
          <p:nvPr>
            <p:ph type="sldNum" sz="quarter" idx="12"/>
          </p:nvPr>
        </p:nvSpPr>
        <p:spPr/>
        <p:txBody>
          <a:bodyPr/>
          <a:lstStyle/>
          <a:p>
            <a:fld id="{9A7F4714-5CC1-43F2-8E5F-D40147D711B5}" type="slidenum">
              <a:rPr lang="es-CO" smtClean="0"/>
              <a:t>‹Nº›</a:t>
            </a:fld>
            <a:endParaRPr lang="es-CO"/>
          </a:p>
        </p:txBody>
      </p:sp>
    </p:spTree>
    <p:extLst>
      <p:ext uri="{BB962C8B-B14F-4D97-AF65-F5344CB8AC3E}">
        <p14:creationId xmlns:p14="http://schemas.microsoft.com/office/powerpoint/2010/main" val="8636784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81D27E0B-7D8B-4BB4-96F7-15D0699D7D5E}" type="datetimeFigureOut">
              <a:rPr lang="es-CO" smtClean="0"/>
              <a:t>22/02/2018</a:t>
            </a:fld>
            <a:endParaRPr lang="es-CO"/>
          </a:p>
        </p:txBody>
      </p:sp>
      <p:sp>
        <p:nvSpPr>
          <p:cNvPr id="3" name="Marcador de pie de página 2"/>
          <p:cNvSpPr>
            <a:spLocks noGrp="1"/>
          </p:cNvSpPr>
          <p:nvPr>
            <p:ph type="ftr" sz="quarter" idx="11"/>
          </p:nvPr>
        </p:nvSpPr>
        <p:spPr/>
        <p:txBody>
          <a:bodyPr/>
          <a:lstStyle/>
          <a:p>
            <a:endParaRPr lang="es-CO"/>
          </a:p>
        </p:txBody>
      </p:sp>
      <p:sp>
        <p:nvSpPr>
          <p:cNvPr id="4" name="Marcador de número de diapositiva 3"/>
          <p:cNvSpPr>
            <a:spLocks noGrp="1"/>
          </p:cNvSpPr>
          <p:nvPr>
            <p:ph type="sldNum" sz="quarter" idx="12"/>
          </p:nvPr>
        </p:nvSpPr>
        <p:spPr/>
        <p:txBody>
          <a:bodyPr/>
          <a:lstStyle/>
          <a:p>
            <a:fld id="{9A7F4714-5CC1-43F2-8E5F-D40147D711B5}" type="slidenum">
              <a:rPr lang="es-CO" smtClean="0"/>
              <a:t>‹Nº›</a:t>
            </a:fld>
            <a:endParaRPr lang="es-CO"/>
          </a:p>
        </p:txBody>
      </p:sp>
    </p:spTree>
    <p:extLst>
      <p:ext uri="{BB962C8B-B14F-4D97-AF65-F5344CB8AC3E}">
        <p14:creationId xmlns:p14="http://schemas.microsoft.com/office/powerpoint/2010/main" val="7690545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81D27E0B-7D8B-4BB4-96F7-15D0699D7D5E}" type="datetimeFigureOut">
              <a:rPr lang="es-CO" smtClean="0"/>
              <a:t>22/02/2018</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9A7F4714-5CC1-43F2-8E5F-D40147D711B5}" type="slidenum">
              <a:rPr lang="es-CO" smtClean="0"/>
              <a:t>‹Nº›</a:t>
            </a:fld>
            <a:endParaRPr lang="es-CO"/>
          </a:p>
        </p:txBody>
      </p:sp>
    </p:spTree>
    <p:extLst>
      <p:ext uri="{BB962C8B-B14F-4D97-AF65-F5344CB8AC3E}">
        <p14:creationId xmlns:p14="http://schemas.microsoft.com/office/powerpoint/2010/main" val="1997136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81D27E0B-7D8B-4BB4-96F7-15D0699D7D5E}" type="datetimeFigureOut">
              <a:rPr lang="es-CO" smtClean="0"/>
              <a:t>22/02/2018</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9A7F4714-5CC1-43F2-8E5F-D40147D711B5}" type="slidenum">
              <a:rPr lang="es-CO" smtClean="0"/>
              <a:t>‹Nº›</a:t>
            </a:fld>
            <a:endParaRPr lang="es-CO"/>
          </a:p>
        </p:txBody>
      </p:sp>
    </p:spTree>
    <p:extLst>
      <p:ext uri="{BB962C8B-B14F-4D97-AF65-F5344CB8AC3E}">
        <p14:creationId xmlns:p14="http://schemas.microsoft.com/office/powerpoint/2010/main" val="8861732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D27E0B-7D8B-4BB4-96F7-15D0699D7D5E}" type="datetimeFigureOut">
              <a:rPr lang="es-CO" smtClean="0"/>
              <a:t>22/02/2018</a:t>
            </a:fld>
            <a:endParaRPr lang="es-CO"/>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7F4714-5CC1-43F2-8E5F-D40147D711B5}" type="slidenum">
              <a:rPr lang="es-CO" smtClean="0"/>
              <a:t>‹Nº›</a:t>
            </a:fld>
            <a:endParaRPr lang="es-CO"/>
          </a:p>
        </p:txBody>
      </p:sp>
    </p:spTree>
    <p:extLst>
      <p:ext uri="{BB962C8B-B14F-4D97-AF65-F5344CB8AC3E}">
        <p14:creationId xmlns:p14="http://schemas.microsoft.com/office/powerpoint/2010/main" val="26353963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E:\FOTOS CDS\LOGO-CDS (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2206" y="665823"/>
            <a:ext cx="6779371" cy="5708946"/>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5"/>
          <p:cNvPicPr>
            <a:picLocks noChangeAspect="1"/>
          </p:cNvPicPr>
          <p:nvPr/>
        </p:nvPicPr>
        <p:blipFill>
          <a:blip r:embed="rId3"/>
          <a:stretch>
            <a:fillRect/>
          </a:stretch>
        </p:blipFill>
        <p:spPr>
          <a:xfrm>
            <a:off x="8583465" y="5108700"/>
            <a:ext cx="620355" cy="1023958"/>
          </a:xfrm>
          <a:prstGeom prst="rect">
            <a:avLst/>
          </a:prstGeom>
        </p:spPr>
      </p:pic>
      <p:pic>
        <p:nvPicPr>
          <p:cNvPr id="8" name="Imagen 6"/>
          <p:cNvPicPr>
            <a:picLocks noChangeAspect="1"/>
          </p:cNvPicPr>
          <p:nvPr/>
        </p:nvPicPr>
        <p:blipFill>
          <a:blip r:embed="rId4"/>
          <a:stretch>
            <a:fillRect/>
          </a:stretch>
        </p:blipFill>
        <p:spPr>
          <a:xfrm>
            <a:off x="10032965" y="5095203"/>
            <a:ext cx="635034" cy="1048585"/>
          </a:xfrm>
          <a:prstGeom prst="rect">
            <a:avLst/>
          </a:prstGeom>
        </p:spPr>
      </p:pic>
      <p:pic>
        <p:nvPicPr>
          <p:cNvPr id="9" name="Imagen 7"/>
          <p:cNvPicPr>
            <a:picLocks noChangeAspect="1"/>
          </p:cNvPicPr>
          <p:nvPr/>
        </p:nvPicPr>
        <p:blipFill>
          <a:blip r:embed="rId5"/>
          <a:stretch>
            <a:fillRect/>
          </a:stretch>
        </p:blipFill>
        <p:spPr>
          <a:xfrm>
            <a:off x="9292260" y="5130970"/>
            <a:ext cx="620168" cy="1023957"/>
          </a:xfrm>
          <a:prstGeom prst="rect">
            <a:avLst/>
          </a:prstGeom>
        </p:spPr>
      </p:pic>
      <p:pic>
        <p:nvPicPr>
          <p:cNvPr id="10" name="Picture 4" descr="E:\FOTOS CDS\logos cds\logo-IQNet.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79683" y="5206957"/>
            <a:ext cx="850032" cy="844646"/>
          </a:xfrm>
          <a:prstGeom prst="rect">
            <a:avLst/>
          </a:prstGeom>
          <a:noFill/>
          <a:extLst>
            <a:ext uri="{909E8E84-426E-40DD-AFC4-6F175D3DCCD1}">
              <a14:hiddenFill xmlns:a14="http://schemas.microsoft.com/office/drawing/2010/main">
                <a:solidFill>
                  <a:srgbClr val="FFFFFF"/>
                </a:solidFill>
              </a14:hiddenFill>
            </a:ext>
          </a:extLst>
        </p:spPr>
      </p:pic>
      <p:sp>
        <p:nvSpPr>
          <p:cNvPr id="11" name="4 CuadroTexto"/>
          <p:cNvSpPr txBox="1"/>
          <p:nvPr/>
        </p:nvSpPr>
        <p:spPr>
          <a:xfrm>
            <a:off x="316633" y="4740637"/>
            <a:ext cx="3589444" cy="1200329"/>
          </a:xfrm>
          <a:prstGeom prst="rect">
            <a:avLst/>
          </a:prstGeom>
          <a:noFill/>
        </p:spPr>
        <p:txBody>
          <a:bodyPr wrap="none" rtlCol="0">
            <a:spAutoFit/>
          </a:bodyPr>
          <a:lstStyle/>
          <a:p>
            <a:r>
              <a:rPr lang="es-CO" sz="7200" dirty="0">
                <a:latin typeface="Brush Script MT" pitchFamily="66" charset="0"/>
              </a:rPr>
              <a:t>Bienvenidos</a:t>
            </a:r>
          </a:p>
        </p:txBody>
      </p:sp>
      <p:sp>
        <p:nvSpPr>
          <p:cNvPr id="12" name="5 Rectángulo"/>
          <p:cNvSpPr/>
          <p:nvPr/>
        </p:nvSpPr>
        <p:spPr>
          <a:xfrm>
            <a:off x="284796" y="6104003"/>
            <a:ext cx="11454190" cy="830997"/>
          </a:xfrm>
          <a:prstGeom prst="rect">
            <a:avLst/>
          </a:prstGeom>
        </p:spPr>
        <p:txBody>
          <a:bodyPr wrap="square">
            <a:spAutoFit/>
          </a:bodyPr>
          <a:lstStyle/>
          <a:p>
            <a:pPr algn="ctr"/>
            <a:r>
              <a:rPr lang="es-CO" sz="2400" dirty="0">
                <a:latin typeface="Brush Script MT" pitchFamily="66" charset="0"/>
              </a:rPr>
              <a:t>Nunca consideres el estudio como una obligación, sino como una oportunidad para penetrar en el bello y maravilloso mundo del saber.</a:t>
            </a:r>
          </a:p>
        </p:txBody>
      </p:sp>
      <p:sp>
        <p:nvSpPr>
          <p:cNvPr id="13" name="Rectángulo 12"/>
          <p:cNvSpPr/>
          <p:nvPr/>
        </p:nvSpPr>
        <p:spPr>
          <a:xfrm>
            <a:off x="1072607" y="339750"/>
            <a:ext cx="9932784" cy="923330"/>
          </a:xfrm>
          <a:prstGeom prst="rect">
            <a:avLst/>
          </a:prstGeom>
          <a:noFill/>
        </p:spPr>
        <p:txBody>
          <a:bodyPr wrap="none" lIns="91440" tIns="45720" rIns="91440" bIns="45720">
            <a:spAutoFit/>
          </a:bodyPr>
          <a:lstStyle/>
          <a:p>
            <a:pPr algn="ctr"/>
            <a:r>
              <a:rPr lang="es-CO" sz="54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Manual de Ingreso al Aula Virtual </a:t>
            </a:r>
            <a:endParaRPr lang="es-ES"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6927310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plus(in)">
                                      <p:cBhvr>
                                        <p:cTn id="7" dur="2000"/>
                                        <p:tgtEl>
                                          <p:spTgt spid="7"/>
                                        </p:tgtEl>
                                      </p:cBhvr>
                                    </p:animEffect>
                                  </p:childTnLst>
                                </p:cTn>
                              </p:par>
                              <p:par>
                                <p:cTn id="8" presetID="13" presetClass="entr" presetSubtype="16"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plus(in)">
                                      <p:cBhvr>
                                        <p:cTn id="10" dur="2000"/>
                                        <p:tgtEl>
                                          <p:spTgt spid="9"/>
                                        </p:tgtEl>
                                      </p:cBhvr>
                                    </p:animEffect>
                                  </p:childTnLst>
                                </p:cTn>
                              </p:par>
                              <p:par>
                                <p:cTn id="11" presetID="13" presetClass="entr" presetSubtype="16"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plus(in)">
                                      <p:cBhvr>
                                        <p:cTn id="13" dur="2000"/>
                                        <p:tgtEl>
                                          <p:spTgt spid="8"/>
                                        </p:tgtEl>
                                      </p:cBhvr>
                                    </p:animEffect>
                                  </p:childTnLst>
                                </p:cTn>
                              </p:par>
                              <p:par>
                                <p:cTn id="14" presetID="17" presetClass="entr" presetSubtype="1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p:cTn id="16" dur="500" fill="hold"/>
                                        <p:tgtEl>
                                          <p:spTgt spid="11"/>
                                        </p:tgtEl>
                                        <p:attrNameLst>
                                          <p:attrName>ppt_w</p:attrName>
                                        </p:attrNameLst>
                                      </p:cBhvr>
                                      <p:tavLst>
                                        <p:tav tm="0">
                                          <p:val>
                                            <p:fltVal val="0"/>
                                          </p:val>
                                        </p:tav>
                                        <p:tav tm="100000">
                                          <p:val>
                                            <p:strVal val="#ppt_w"/>
                                          </p:val>
                                        </p:tav>
                                      </p:tavLst>
                                    </p:anim>
                                    <p:anim calcmode="lin" valueType="num">
                                      <p:cBhvr>
                                        <p:cTn id="17" dur="5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33590" y="3665962"/>
            <a:ext cx="4305836" cy="1200329"/>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just"/>
            <a:r>
              <a:rPr lang="es-CO" b="1" i="1" dirty="0" smtClean="0"/>
              <a:t>Bienestar </a:t>
            </a:r>
            <a:r>
              <a:rPr lang="es-CO" b="1" i="1" dirty="0"/>
              <a:t>Institucional: </a:t>
            </a:r>
            <a:r>
              <a:rPr lang="es-CO" dirty="0"/>
              <a:t>tiene como función permitirle al estudiante </a:t>
            </a:r>
            <a:r>
              <a:rPr lang="es-CO" dirty="0" smtClean="0"/>
              <a:t>responder encuestas </a:t>
            </a:r>
            <a:r>
              <a:rPr lang="es-CO" dirty="0"/>
              <a:t>y ofertas laborales publicadas por la institución</a:t>
            </a:r>
            <a:r>
              <a:rPr lang="es-CO" dirty="0" smtClean="0"/>
              <a:t>.</a:t>
            </a:r>
            <a:endParaRPr lang="es-CO" dirty="0"/>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26290"/>
          <a:stretch/>
        </p:blipFill>
        <p:spPr bwMode="auto">
          <a:xfrm>
            <a:off x="790643" y="752811"/>
            <a:ext cx="7410382" cy="2180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Rectángulo"/>
          <p:cNvSpPr/>
          <p:nvPr/>
        </p:nvSpPr>
        <p:spPr>
          <a:xfrm>
            <a:off x="7066209" y="1741305"/>
            <a:ext cx="4846749" cy="1754326"/>
          </a:xfrm>
          <a:prstGeom prst="rect">
            <a:avLst/>
          </a:prstGeom>
        </p:spPr>
        <p:style>
          <a:lnRef idx="1">
            <a:schemeClr val="accent6"/>
          </a:lnRef>
          <a:fillRef idx="3">
            <a:schemeClr val="accent6"/>
          </a:fillRef>
          <a:effectRef idx="2">
            <a:schemeClr val="accent6"/>
          </a:effectRef>
          <a:fontRef idx="minor">
            <a:schemeClr val="lt1"/>
          </a:fontRef>
        </p:style>
        <p:txBody>
          <a:bodyPr wrap="square">
            <a:spAutoFit/>
          </a:bodyPr>
          <a:lstStyle/>
          <a:p>
            <a:pPr algn="just"/>
            <a:r>
              <a:rPr lang="es-CO" dirty="0" smtClean="0"/>
              <a:t>Actualización </a:t>
            </a:r>
            <a:r>
              <a:rPr lang="es-CO" dirty="0"/>
              <a:t>de Información: permite al estudiante actualizar los </a:t>
            </a:r>
            <a:r>
              <a:rPr lang="es-CO" dirty="0" smtClean="0"/>
              <a:t>datos personales</a:t>
            </a:r>
            <a:r>
              <a:rPr lang="es-CO" dirty="0"/>
              <a:t>, como números de teléfonos, correos etc., los cuales son de </a:t>
            </a:r>
            <a:r>
              <a:rPr lang="es-CO" dirty="0" smtClean="0"/>
              <a:t>vital importancia </a:t>
            </a:r>
            <a:r>
              <a:rPr lang="es-CO" dirty="0"/>
              <a:t>para la institución en todo el proceso académico. </a:t>
            </a:r>
          </a:p>
          <a:p>
            <a:pPr algn="just"/>
            <a:endParaRPr lang="es-CO" dirty="0"/>
          </a:p>
        </p:txBody>
      </p:sp>
      <p:cxnSp>
        <p:nvCxnSpPr>
          <p:cNvPr id="7" name="6 Conector recto de flecha"/>
          <p:cNvCxnSpPr/>
          <p:nvPr/>
        </p:nvCxnSpPr>
        <p:spPr>
          <a:xfrm flipV="1">
            <a:off x="603553" y="2390290"/>
            <a:ext cx="697213" cy="1205436"/>
          </a:xfrm>
          <a:prstGeom prst="straightConnector1">
            <a:avLst/>
          </a:prstGeom>
          <a:ln w="57150">
            <a:tailEnd type="arrow"/>
          </a:ln>
        </p:spPr>
        <p:style>
          <a:lnRef idx="3">
            <a:schemeClr val="dk1"/>
          </a:lnRef>
          <a:fillRef idx="0">
            <a:schemeClr val="dk1"/>
          </a:fillRef>
          <a:effectRef idx="2">
            <a:schemeClr val="dk1"/>
          </a:effectRef>
          <a:fontRef idx="minor">
            <a:schemeClr val="tx1"/>
          </a:fontRef>
        </p:style>
      </p:cxnSp>
      <p:cxnSp>
        <p:nvCxnSpPr>
          <p:cNvPr id="9" name="8 Conector recto de flecha"/>
          <p:cNvCxnSpPr/>
          <p:nvPr/>
        </p:nvCxnSpPr>
        <p:spPr>
          <a:xfrm flipH="1" flipV="1">
            <a:off x="4327302" y="1768323"/>
            <a:ext cx="2738907" cy="755936"/>
          </a:xfrm>
          <a:prstGeom prst="straightConnector1">
            <a:avLst/>
          </a:prstGeom>
          <a:ln w="57150">
            <a:tailEnd type="arrow"/>
          </a:ln>
        </p:spPr>
        <p:style>
          <a:lnRef idx="3">
            <a:schemeClr val="dk1"/>
          </a:lnRef>
          <a:fillRef idx="0">
            <a:schemeClr val="dk1"/>
          </a:fillRef>
          <a:effectRef idx="2">
            <a:schemeClr val="dk1"/>
          </a:effectRef>
          <a:fontRef idx="minor">
            <a:schemeClr val="tx1"/>
          </a:fontRef>
        </p:style>
      </p:cxnSp>
      <p:sp>
        <p:nvSpPr>
          <p:cNvPr id="11" name="10 Rectángulo"/>
          <p:cNvSpPr/>
          <p:nvPr/>
        </p:nvSpPr>
        <p:spPr>
          <a:xfrm>
            <a:off x="7559900" y="3942961"/>
            <a:ext cx="4237149" cy="923330"/>
          </a:xfrm>
          <a:prstGeom prst="rect">
            <a:avLst/>
          </a:prstGeom>
        </p:spPr>
        <p:style>
          <a:lnRef idx="1">
            <a:schemeClr val="accent6"/>
          </a:lnRef>
          <a:fillRef idx="3">
            <a:schemeClr val="accent6"/>
          </a:fillRef>
          <a:effectRef idx="2">
            <a:schemeClr val="accent6"/>
          </a:effectRef>
          <a:fontRef idx="minor">
            <a:schemeClr val="lt1"/>
          </a:fontRef>
        </p:style>
        <p:txBody>
          <a:bodyPr wrap="square">
            <a:spAutoFit/>
          </a:bodyPr>
          <a:lstStyle/>
          <a:p>
            <a:r>
              <a:rPr lang="es-CO" dirty="0" smtClean="0"/>
              <a:t>Estudiantes</a:t>
            </a:r>
            <a:r>
              <a:rPr lang="es-CO" dirty="0"/>
              <a:t>: permitirle al estudiante ver el registro de observaciones </a:t>
            </a:r>
            <a:r>
              <a:rPr lang="es-CO" dirty="0" smtClean="0"/>
              <a:t>ingresadas </a:t>
            </a:r>
            <a:r>
              <a:rPr lang="es-CO" dirty="0"/>
              <a:t>por el docente. </a:t>
            </a:r>
          </a:p>
        </p:txBody>
      </p:sp>
      <p:cxnSp>
        <p:nvCxnSpPr>
          <p:cNvPr id="13" name="12 Conector recto de flecha"/>
          <p:cNvCxnSpPr>
            <a:stCxn id="11" idx="1"/>
          </p:cNvCxnSpPr>
          <p:nvPr/>
        </p:nvCxnSpPr>
        <p:spPr>
          <a:xfrm flipH="1" flipV="1">
            <a:off x="4198513" y="2089595"/>
            <a:ext cx="3361387" cy="2315031"/>
          </a:xfrm>
          <a:prstGeom prst="straightConnector1">
            <a:avLst/>
          </a:prstGeom>
          <a:ln w="57150">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77970967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circle(in)">
                                      <p:cBhvr>
                                        <p:cTn id="7" dur="20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par>
                                <p:cTn id="13" presetID="6" presetClass="entr" presetSubtype="16"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ircle(in)">
                                      <p:cBhvr>
                                        <p:cTn id="15" dur="2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circle(in)">
                                      <p:cBhvr>
                                        <p:cTn id="20" dur="2000"/>
                                        <p:tgtEl>
                                          <p:spTgt spid="11"/>
                                        </p:tgtEl>
                                      </p:cBhvr>
                                    </p:animEffect>
                                  </p:childTnLst>
                                </p:cTn>
                              </p:par>
                              <p:par>
                                <p:cTn id="21" presetID="6" presetClass="entr" presetSubtype="16"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circle(in)">
                                      <p:cBhvr>
                                        <p:cTn id="23" dur="20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circle(in)">
                                      <p:cBhvr>
                                        <p:cTn id="28" dur="2000"/>
                                        <p:tgtEl>
                                          <p:spTgt spid="5"/>
                                        </p:tgtEl>
                                      </p:cBhvr>
                                    </p:animEffect>
                                  </p:childTnLst>
                                </p:cTn>
                              </p:par>
                              <p:par>
                                <p:cTn id="29" presetID="6" presetClass="entr" presetSubtype="16"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circle(in)">
                                      <p:cBhvr>
                                        <p:cTn id="31"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601273" y="940055"/>
            <a:ext cx="8427076" cy="369332"/>
          </a:xfrm>
          <a:prstGeom prst="rect">
            <a:avLst/>
          </a:prstGeom>
        </p:spPr>
        <p:txBody>
          <a:bodyPr wrap="square">
            <a:spAutoFit/>
          </a:bodyPr>
          <a:lstStyle/>
          <a:p>
            <a:pPr algn="ctr"/>
            <a:r>
              <a:rPr lang="es-CO" dirty="0" smtClean="0">
                <a:latin typeface="Arial Black" pitchFamily="34" charset="0"/>
              </a:rPr>
              <a:t>Veamos cada menú que nos presenta la Plataforma</a:t>
            </a:r>
            <a:endParaRPr lang="es-CO" dirty="0">
              <a:latin typeface="Arial Black" pitchFamily="34" charset="0"/>
            </a:endParaRPr>
          </a:p>
        </p:txBody>
      </p:sp>
      <p:pic>
        <p:nvPicPr>
          <p:cNvPr id="3" name="2 Imagen"/>
          <p:cNvPicPr>
            <a:picLocks noChangeAspect="1"/>
          </p:cNvPicPr>
          <p:nvPr/>
        </p:nvPicPr>
        <p:blipFill rotWithShape="1">
          <a:blip r:embed="rId2">
            <a:extLst>
              <a:ext uri="{28A0092B-C50C-407E-A947-70E740481C1C}">
                <a14:useLocalDpi xmlns:a14="http://schemas.microsoft.com/office/drawing/2010/main" val="0"/>
              </a:ext>
            </a:extLst>
          </a:blip>
          <a:srcRect r="25024" b="28912"/>
          <a:stretch/>
        </p:blipFill>
        <p:spPr>
          <a:xfrm>
            <a:off x="741762" y="1422994"/>
            <a:ext cx="8145064" cy="3831587"/>
          </a:xfrm>
          <a:prstGeom prst="rect">
            <a:avLst/>
          </a:prstGeom>
        </p:spPr>
      </p:pic>
      <p:sp>
        <p:nvSpPr>
          <p:cNvPr id="4" name="3 CuadroTexto"/>
          <p:cNvSpPr txBox="1"/>
          <p:nvPr/>
        </p:nvSpPr>
        <p:spPr>
          <a:xfrm>
            <a:off x="533423" y="5577746"/>
            <a:ext cx="2826351" cy="646331"/>
          </a:xfrm>
          <a:prstGeom prst="rect">
            <a:avLst/>
          </a:prstGeom>
        </p:spPr>
        <p:style>
          <a:lnRef idx="1">
            <a:schemeClr val="accent6"/>
          </a:lnRef>
          <a:fillRef idx="3">
            <a:schemeClr val="accent6"/>
          </a:fillRef>
          <a:effectRef idx="2">
            <a:schemeClr val="accent6"/>
          </a:effectRef>
          <a:fontRef idx="minor">
            <a:schemeClr val="lt1"/>
          </a:fontRef>
        </p:style>
        <p:txBody>
          <a:bodyPr wrap="none" rtlCol="0">
            <a:spAutoFit/>
          </a:bodyPr>
          <a:lstStyle/>
          <a:p>
            <a:r>
              <a:rPr lang="es-CO" b="1" i="1" dirty="0" smtClean="0"/>
              <a:t>Podrás actualizar tus datos </a:t>
            </a:r>
          </a:p>
          <a:p>
            <a:pPr algn="ctr"/>
            <a:r>
              <a:rPr lang="es-CO" b="1" i="1" dirty="0" smtClean="0"/>
              <a:t>personales, haciendo clic.</a:t>
            </a:r>
            <a:endParaRPr lang="es-CO" b="1" i="1" dirty="0"/>
          </a:p>
        </p:txBody>
      </p:sp>
      <p:cxnSp>
        <p:nvCxnSpPr>
          <p:cNvPr id="5" name="4 Conector recto de flecha"/>
          <p:cNvCxnSpPr/>
          <p:nvPr/>
        </p:nvCxnSpPr>
        <p:spPr>
          <a:xfrm flipV="1">
            <a:off x="1760113" y="3338787"/>
            <a:ext cx="1189150" cy="2228046"/>
          </a:xfrm>
          <a:prstGeom prst="straightConnector1">
            <a:avLst/>
          </a:prstGeom>
          <a:ln w="57150">
            <a:tailEnd type="arrow"/>
          </a:ln>
        </p:spPr>
        <p:style>
          <a:lnRef idx="3">
            <a:schemeClr val="dk1"/>
          </a:lnRef>
          <a:fillRef idx="0">
            <a:schemeClr val="dk1"/>
          </a:fillRef>
          <a:effectRef idx="2">
            <a:schemeClr val="dk1"/>
          </a:effectRef>
          <a:fontRef idx="minor">
            <a:schemeClr val="tx1"/>
          </a:fontRef>
        </p:style>
      </p:cxnSp>
      <p:sp>
        <p:nvSpPr>
          <p:cNvPr id="7" name="6 Rectángulo"/>
          <p:cNvSpPr/>
          <p:nvPr/>
        </p:nvSpPr>
        <p:spPr>
          <a:xfrm>
            <a:off x="533425" y="181344"/>
            <a:ext cx="11071982" cy="646331"/>
          </a:xfrm>
          <a:prstGeom prst="rect">
            <a:avLst/>
          </a:prstGeom>
        </p:spPr>
        <p:txBody>
          <a:bodyPr wrap="square">
            <a:spAutoFit/>
          </a:bodyPr>
          <a:lstStyle/>
          <a:p>
            <a:r>
              <a:rPr lang="es-CO" dirty="0"/>
              <a:t>La  plataforma Q10 </a:t>
            </a:r>
            <a:r>
              <a:rPr lang="es-CO" dirty="0" smtClean="0"/>
              <a:t>académico</a:t>
            </a:r>
            <a:r>
              <a:rPr lang="es-CO" dirty="0"/>
              <a:t>, </a:t>
            </a:r>
            <a:r>
              <a:rPr lang="es-CO" dirty="0" smtClean="0"/>
              <a:t>te facilitará 3  </a:t>
            </a:r>
            <a:r>
              <a:rPr lang="es-CO" dirty="0"/>
              <a:t>módulos  para    el </a:t>
            </a:r>
            <a:r>
              <a:rPr lang="es-CO" dirty="0" smtClean="0"/>
              <a:t>manejo  </a:t>
            </a:r>
            <a:r>
              <a:rPr lang="es-CO" dirty="0"/>
              <a:t>de la </a:t>
            </a:r>
            <a:r>
              <a:rPr lang="es-CO" dirty="0" smtClean="0"/>
              <a:t>información </a:t>
            </a:r>
            <a:r>
              <a:rPr lang="es-CO" dirty="0"/>
              <a:t>académica, actividades o </a:t>
            </a:r>
            <a:r>
              <a:rPr lang="es-CO" dirty="0" smtClean="0"/>
              <a:t>material </a:t>
            </a:r>
            <a:r>
              <a:rPr lang="es-CO" dirty="0"/>
              <a:t>de trabajo. Mas </a:t>
            </a:r>
            <a:r>
              <a:rPr lang="es-CO" dirty="0" smtClean="0"/>
              <a:t>las opciones </a:t>
            </a:r>
            <a:r>
              <a:rPr lang="es-CO" dirty="0"/>
              <a:t>para el cambio de contraseña y cerrar sesión. </a:t>
            </a:r>
          </a:p>
        </p:txBody>
      </p:sp>
    </p:spTree>
    <p:extLst>
      <p:ext uri="{BB962C8B-B14F-4D97-AF65-F5344CB8AC3E}">
        <p14:creationId xmlns:p14="http://schemas.microsoft.com/office/powerpoint/2010/main" val="428331041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ircle(in)">
                                      <p:cBhvr>
                                        <p:cTn id="17" dur="2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ircle(in)">
                                      <p:cBhvr>
                                        <p:cTn id="22" dur="2000"/>
                                        <p:tgtEl>
                                          <p:spTgt spid="5"/>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circle(in)">
                                      <p:cBhvr>
                                        <p:cTn id="2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1901780" y="291750"/>
            <a:ext cx="8427076" cy="369332"/>
          </a:xfrm>
          <a:prstGeom prst="rect">
            <a:avLst/>
          </a:prstGeom>
        </p:spPr>
        <p:txBody>
          <a:bodyPr wrap="square">
            <a:spAutoFit/>
          </a:bodyPr>
          <a:lstStyle/>
          <a:p>
            <a:pPr algn="ctr"/>
            <a:r>
              <a:rPr lang="es-CO" dirty="0" smtClean="0">
                <a:latin typeface="Arial Black" pitchFamily="34" charset="0"/>
              </a:rPr>
              <a:t>Aparecerá tu información, en la cual podrás actualizar</a:t>
            </a:r>
            <a:endParaRPr lang="es-CO" dirty="0">
              <a:latin typeface="Arial Black" pitchFamily="34" charset="0"/>
            </a:endParaRPr>
          </a:p>
        </p:txBody>
      </p:sp>
      <p:pic>
        <p:nvPicPr>
          <p:cNvPr id="4" name="Imagen 3"/>
          <p:cNvPicPr>
            <a:picLocks noChangeAspect="1"/>
          </p:cNvPicPr>
          <p:nvPr/>
        </p:nvPicPr>
        <p:blipFill>
          <a:blip r:embed="rId2"/>
          <a:stretch>
            <a:fillRect/>
          </a:stretch>
        </p:blipFill>
        <p:spPr>
          <a:xfrm>
            <a:off x="692331" y="741582"/>
            <a:ext cx="10697030" cy="5270056"/>
          </a:xfrm>
          <a:prstGeom prst="rect">
            <a:avLst/>
          </a:prstGeom>
        </p:spPr>
      </p:pic>
      <p:sp>
        <p:nvSpPr>
          <p:cNvPr id="5" name="3 Rectángulo"/>
          <p:cNvSpPr/>
          <p:nvPr/>
        </p:nvSpPr>
        <p:spPr>
          <a:xfrm>
            <a:off x="3708804" y="6217969"/>
            <a:ext cx="4305836" cy="369332"/>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just"/>
            <a:r>
              <a:rPr lang="es-CO" b="1" i="1" dirty="0" smtClean="0"/>
              <a:t>Debemos llenar todos campos requeridos</a:t>
            </a:r>
            <a:endParaRPr lang="es-CO" dirty="0"/>
          </a:p>
        </p:txBody>
      </p:sp>
    </p:spTree>
    <p:extLst>
      <p:ext uri="{BB962C8B-B14F-4D97-AF65-F5344CB8AC3E}">
        <p14:creationId xmlns:p14="http://schemas.microsoft.com/office/powerpoint/2010/main" val="98134612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8" presetClass="entr" presetSubtype="12"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strips(downLeft)">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7818" y="317938"/>
            <a:ext cx="10058400" cy="5303832"/>
          </a:xfrm>
          <a:prstGeom prst="rect">
            <a:avLst/>
          </a:prstGeom>
        </p:spPr>
      </p:pic>
      <p:sp>
        <p:nvSpPr>
          <p:cNvPr id="3" name="2 CuadroTexto"/>
          <p:cNvSpPr txBox="1"/>
          <p:nvPr/>
        </p:nvSpPr>
        <p:spPr>
          <a:xfrm>
            <a:off x="417514" y="5876586"/>
            <a:ext cx="3310586" cy="646331"/>
          </a:xfrm>
          <a:prstGeom prst="rect">
            <a:avLst/>
          </a:prstGeom>
        </p:spPr>
        <p:style>
          <a:lnRef idx="1">
            <a:schemeClr val="accent6"/>
          </a:lnRef>
          <a:fillRef idx="3">
            <a:schemeClr val="accent6"/>
          </a:fillRef>
          <a:effectRef idx="2">
            <a:schemeClr val="accent6"/>
          </a:effectRef>
          <a:fontRef idx="minor">
            <a:schemeClr val="lt1"/>
          </a:fontRef>
        </p:style>
        <p:txBody>
          <a:bodyPr wrap="none" rtlCol="0">
            <a:spAutoFit/>
          </a:bodyPr>
          <a:lstStyle/>
          <a:p>
            <a:r>
              <a:rPr lang="es-CO" b="1" i="1" dirty="0" smtClean="0"/>
              <a:t>Una vez hallas terminado activa </a:t>
            </a:r>
          </a:p>
          <a:p>
            <a:pPr algn="ctr"/>
            <a:r>
              <a:rPr lang="es-CO" b="1" i="1" dirty="0" smtClean="0"/>
              <a:t>Esta opción</a:t>
            </a:r>
            <a:endParaRPr lang="es-CO" b="1" i="1" dirty="0"/>
          </a:p>
        </p:txBody>
      </p:sp>
      <p:cxnSp>
        <p:nvCxnSpPr>
          <p:cNvPr id="4" name="3 Conector recto de flecha"/>
          <p:cNvCxnSpPr>
            <a:stCxn id="3" idx="0"/>
          </p:cNvCxnSpPr>
          <p:nvPr/>
        </p:nvCxnSpPr>
        <p:spPr>
          <a:xfrm flipV="1">
            <a:off x="2072807" y="4765183"/>
            <a:ext cx="451452" cy="1111403"/>
          </a:xfrm>
          <a:prstGeom prst="straightConnector1">
            <a:avLst/>
          </a:prstGeom>
          <a:ln w="57150">
            <a:tailEnd type="arrow"/>
          </a:ln>
        </p:spPr>
        <p:style>
          <a:lnRef idx="3">
            <a:schemeClr val="dk1"/>
          </a:lnRef>
          <a:fillRef idx="0">
            <a:schemeClr val="dk1"/>
          </a:fillRef>
          <a:effectRef idx="2">
            <a:schemeClr val="dk1"/>
          </a:effectRef>
          <a:fontRef idx="minor">
            <a:schemeClr val="tx1"/>
          </a:fontRef>
        </p:style>
      </p:cxnSp>
      <p:sp>
        <p:nvSpPr>
          <p:cNvPr id="6" name="5 CuadroTexto"/>
          <p:cNvSpPr txBox="1"/>
          <p:nvPr/>
        </p:nvSpPr>
        <p:spPr>
          <a:xfrm>
            <a:off x="6566808" y="6044013"/>
            <a:ext cx="3929474" cy="646331"/>
          </a:xfrm>
          <a:prstGeom prst="rect">
            <a:avLst/>
          </a:prstGeom>
        </p:spPr>
        <p:style>
          <a:lnRef idx="1">
            <a:schemeClr val="accent6"/>
          </a:lnRef>
          <a:fillRef idx="3">
            <a:schemeClr val="accent6"/>
          </a:fillRef>
          <a:effectRef idx="2">
            <a:schemeClr val="accent6"/>
          </a:effectRef>
          <a:fontRef idx="minor">
            <a:schemeClr val="lt1"/>
          </a:fontRef>
        </p:style>
        <p:txBody>
          <a:bodyPr wrap="none" rtlCol="0">
            <a:spAutoFit/>
          </a:bodyPr>
          <a:lstStyle/>
          <a:p>
            <a:r>
              <a:rPr lang="es-CO" b="1" i="1" dirty="0" smtClean="0"/>
              <a:t>Por último, hacemos clic en esta opción</a:t>
            </a:r>
          </a:p>
          <a:p>
            <a:r>
              <a:rPr lang="es-CO" b="1" i="1" dirty="0" smtClean="0"/>
              <a:t>Para aceptar los cambios</a:t>
            </a:r>
            <a:endParaRPr lang="es-CO" b="1" i="1" dirty="0"/>
          </a:p>
        </p:txBody>
      </p:sp>
      <p:cxnSp>
        <p:nvCxnSpPr>
          <p:cNvPr id="7" name="6 Conector recto de flecha"/>
          <p:cNvCxnSpPr/>
          <p:nvPr/>
        </p:nvCxnSpPr>
        <p:spPr>
          <a:xfrm flipV="1">
            <a:off x="8744755" y="5306096"/>
            <a:ext cx="1751527" cy="737917"/>
          </a:xfrm>
          <a:prstGeom prst="straightConnector1">
            <a:avLst/>
          </a:prstGeom>
          <a:ln w="57150">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00225307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par>
                                <p:cTn id="13" presetID="6" presetClass="entr" presetSubtype="16"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2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circle(in)">
                                      <p:cBhvr>
                                        <p:cTn id="20" dur="2000"/>
                                        <p:tgtEl>
                                          <p:spTgt spid="7"/>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circle(in)">
                                      <p:cBhvr>
                                        <p:cTn id="2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457459" y="612634"/>
            <a:ext cx="7863582" cy="3990975"/>
          </a:xfrm>
          <a:prstGeom prst="rect">
            <a:avLst/>
          </a:prstGeom>
        </p:spPr>
      </p:pic>
      <p:sp>
        <p:nvSpPr>
          <p:cNvPr id="7" name="6 Rectángulo"/>
          <p:cNvSpPr/>
          <p:nvPr/>
        </p:nvSpPr>
        <p:spPr>
          <a:xfrm>
            <a:off x="1888901" y="210051"/>
            <a:ext cx="8427076" cy="369332"/>
          </a:xfrm>
          <a:prstGeom prst="rect">
            <a:avLst/>
          </a:prstGeom>
        </p:spPr>
        <p:txBody>
          <a:bodyPr wrap="square">
            <a:spAutoFit/>
          </a:bodyPr>
          <a:lstStyle/>
          <a:p>
            <a:pPr algn="ctr"/>
            <a:r>
              <a:rPr lang="es-CO" dirty="0" smtClean="0">
                <a:latin typeface="Arial Black" pitchFamily="34" charset="0"/>
              </a:rPr>
              <a:t>Veamos esta opción</a:t>
            </a:r>
            <a:endParaRPr lang="es-CO" dirty="0">
              <a:latin typeface="Arial Black" pitchFamily="34" charset="0"/>
            </a:endParaRPr>
          </a:p>
        </p:txBody>
      </p:sp>
      <p:sp>
        <p:nvSpPr>
          <p:cNvPr id="8" name="7 Rectángulo"/>
          <p:cNvSpPr/>
          <p:nvPr/>
        </p:nvSpPr>
        <p:spPr>
          <a:xfrm>
            <a:off x="7265833" y="2398480"/>
            <a:ext cx="4692203" cy="923330"/>
          </a:xfrm>
          <a:prstGeom prst="rect">
            <a:avLst/>
          </a:prstGeom>
        </p:spPr>
        <p:style>
          <a:lnRef idx="1">
            <a:schemeClr val="accent6"/>
          </a:lnRef>
          <a:fillRef idx="3">
            <a:schemeClr val="accent6"/>
          </a:fillRef>
          <a:effectRef idx="2">
            <a:schemeClr val="accent6"/>
          </a:effectRef>
          <a:fontRef idx="minor">
            <a:schemeClr val="lt1"/>
          </a:fontRef>
        </p:style>
        <p:txBody>
          <a:bodyPr wrap="square">
            <a:spAutoFit/>
          </a:bodyPr>
          <a:lstStyle/>
          <a:p>
            <a:pPr algn="just"/>
            <a:r>
              <a:rPr lang="es-CO" b="1" i="1" dirty="0"/>
              <a:t> </a:t>
            </a:r>
            <a:r>
              <a:rPr lang="es-CO" b="1" i="1" dirty="0" smtClean="0">
                <a:solidFill>
                  <a:schemeClr val="tx1"/>
                </a:solidFill>
              </a:rPr>
              <a:t>Estudiantes - Observador: </a:t>
            </a:r>
            <a:r>
              <a:rPr lang="es-CO" b="1" i="1" dirty="0" smtClean="0"/>
              <a:t>te permitirá ver </a:t>
            </a:r>
            <a:r>
              <a:rPr lang="es-CO" b="1" i="1" dirty="0"/>
              <a:t>el registro de observaciones </a:t>
            </a:r>
            <a:r>
              <a:rPr lang="es-CO" b="1" i="1" dirty="0" smtClean="0"/>
              <a:t> ingresadas </a:t>
            </a:r>
            <a:r>
              <a:rPr lang="es-CO" b="1" i="1" dirty="0"/>
              <a:t>por el docente. </a:t>
            </a:r>
          </a:p>
        </p:txBody>
      </p:sp>
      <p:sp>
        <p:nvSpPr>
          <p:cNvPr id="10" name="9 Rectángulo"/>
          <p:cNvSpPr/>
          <p:nvPr/>
        </p:nvSpPr>
        <p:spPr>
          <a:xfrm>
            <a:off x="953037" y="5467117"/>
            <a:ext cx="2691684" cy="369332"/>
          </a:xfrm>
          <a:prstGeom prst="rect">
            <a:avLst/>
          </a:prstGeom>
        </p:spPr>
        <p:style>
          <a:lnRef idx="1">
            <a:schemeClr val="accent6"/>
          </a:lnRef>
          <a:fillRef idx="3">
            <a:schemeClr val="accent6"/>
          </a:fillRef>
          <a:effectRef idx="2">
            <a:schemeClr val="accent6"/>
          </a:effectRef>
          <a:fontRef idx="minor">
            <a:schemeClr val="lt1"/>
          </a:fontRef>
        </p:style>
        <p:txBody>
          <a:bodyPr wrap="square">
            <a:spAutoFit/>
          </a:bodyPr>
          <a:lstStyle/>
          <a:p>
            <a:pPr algn="just"/>
            <a:r>
              <a:rPr lang="es-CO" b="1" i="1" dirty="0" smtClean="0"/>
              <a:t>No tiene ningún registro</a:t>
            </a:r>
            <a:endParaRPr lang="es-CO" b="1" i="1" dirty="0"/>
          </a:p>
        </p:txBody>
      </p:sp>
      <p:pic>
        <p:nvPicPr>
          <p:cNvPr id="3" name="Imagen 2"/>
          <p:cNvPicPr>
            <a:picLocks noChangeAspect="1"/>
          </p:cNvPicPr>
          <p:nvPr/>
        </p:nvPicPr>
        <p:blipFill rotWithShape="1">
          <a:blip r:embed="rId3"/>
          <a:srcRect b="24464"/>
          <a:stretch/>
        </p:blipFill>
        <p:spPr>
          <a:xfrm>
            <a:off x="4307906" y="4570358"/>
            <a:ext cx="6432140" cy="2068081"/>
          </a:xfrm>
          <a:prstGeom prst="rect">
            <a:avLst/>
          </a:prstGeom>
        </p:spPr>
      </p:pic>
    </p:spTree>
    <p:extLst>
      <p:ext uri="{BB962C8B-B14F-4D97-AF65-F5344CB8AC3E}">
        <p14:creationId xmlns:p14="http://schemas.microsoft.com/office/powerpoint/2010/main" val="301780396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plus(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plus(in)">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ox(in)">
                                      <p:cBhvr>
                                        <p:cTn id="22" dur="20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ox(in)">
                                      <p:cBhvr>
                                        <p:cTn id="2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47731" y="4299350"/>
            <a:ext cx="3902297" cy="1200329"/>
          </a:xfrm>
          <a:prstGeom prst="rect">
            <a:avLst/>
          </a:prstGeom>
        </p:spPr>
        <p:style>
          <a:lnRef idx="1">
            <a:schemeClr val="accent6"/>
          </a:lnRef>
          <a:fillRef idx="3">
            <a:schemeClr val="accent6"/>
          </a:fillRef>
          <a:effectRef idx="2">
            <a:schemeClr val="accent6"/>
          </a:effectRef>
          <a:fontRef idx="minor">
            <a:schemeClr val="lt1"/>
          </a:fontRef>
        </p:style>
        <p:txBody>
          <a:bodyPr wrap="square">
            <a:spAutoFit/>
          </a:bodyPr>
          <a:lstStyle/>
          <a:p>
            <a:pPr algn="just"/>
            <a:r>
              <a:rPr lang="es-CO" b="1" i="1" dirty="0"/>
              <a:t> </a:t>
            </a:r>
            <a:r>
              <a:rPr lang="es-CO" b="1" i="1" dirty="0" smtClean="0">
                <a:solidFill>
                  <a:schemeClr val="tx1"/>
                </a:solidFill>
              </a:rPr>
              <a:t>Podrás encontrar las encuestas que la Institución te programen, deberás contestar las preguntas que se te han programado..</a:t>
            </a:r>
            <a:endParaRPr lang="es-CO" b="1" i="1" dirty="0"/>
          </a:p>
        </p:txBody>
      </p:sp>
      <p:pic>
        <p:nvPicPr>
          <p:cNvPr id="2" name="Imagen 1"/>
          <p:cNvPicPr>
            <a:picLocks noChangeAspect="1"/>
          </p:cNvPicPr>
          <p:nvPr/>
        </p:nvPicPr>
        <p:blipFill>
          <a:blip r:embed="rId2"/>
          <a:stretch>
            <a:fillRect/>
          </a:stretch>
        </p:blipFill>
        <p:spPr>
          <a:xfrm>
            <a:off x="650298" y="374109"/>
            <a:ext cx="8896350" cy="3943350"/>
          </a:xfrm>
          <a:prstGeom prst="rect">
            <a:avLst/>
          </a:prstGeom>
        </p:spPr>
      </p:pic>
      <p:sp>
        <p:nvSpPr>
          <p:cNvPr id="6" name="Flecha izquierda 5"/>
          <p:cNvSpPr/>
          <p:nvPr/>
        </p:nvSpPr>
        <p:spPr>
          <a:xfrm>
            <a:off x="8598669" y="2468880"/>
            <a:ext cx="1250546" cy="59020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n 6"/>
          <p:cNvPicPr>
            <a:picLocks noChangeAspect="1"/>
          </p:cNvPicPr>
          <p:nvPr/>
        </p:nvPicPr>
        <p:blipFill rotWithShape="1">
          <a:blip r:embed="rId3"/>
          <a:srcRect r="44202"/>
          <a:stretch/>
        </p:blipFill>
        <p:spPr>
          <a:xfrm>
            <a:off x="4552595" y="3923608"/>
            <a:ext cx="6053484" cy="2701636"/>
          </a:xfrm>
          <a:prstGeom prst="rect">
            <a:avLst/>
          </a:prstGeom>
        </p:spPr>
      </p:pic>
    </p:spTree>
    <p:extLst>
      <p:ext uri="{BB962C8B-B14F-4D97-AF65-F5344CB8AC3E}">
        <p14:creationId xmlns:p14="http://schemas.microsoft.com/office/powerpoint/2010/main" val="218626226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plus(in)">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in)">
                                      <p:cBhvr>
                                        <p:cTn id="22" dur="2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ox(in)">
                                      <p:cBhvr>
                                        <p:cTn id="2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7982091" y="3239795"/>
            <a:ext cx="3902297" cy="1200329"/>
          </a:xfrm>
          <a:prstGeom prst="rect">
            <a:avLst/>
          </a:prstGeom>
        </p:spPr>
        <p:style>
          <a:lnRef idx="1">
            <a:schemeClr val="accent6"/>
          </a:lnRef>
          <a:fillRef idx="3">
            <a:schemeClr val="accent6"/>
          </a:fillRef>
          <a:effectRef idx="2">
            <a:schemeClr val="accent6"/>
          </a:effectRef>
          <a:fontRef idx="minor">
            <a:schemeClr val="lt1"/>
          </a:fontRef>
        </p:style>
        <p:txBody>
          <a:bodyPr wrap="square">
            <a:spAutoFit/>
          </a:bodyPr>
          <a:lstStyle/>
          <a:p>
            <a:pPr algn="just"/>
            <a:r>
              <a:rPr lang="es-CO" b="1" i="1" dirty="0"/>
              <a:t> </a:t>
            </a:r>
            <a:r>
              <a:rPr lang="es-CO" b="1" i="1" dirty="0" smtClean="0">
                <a:solidFill>
                  <a:schemeClr val="tx1"/>
                </a:solidFill>
              </a:rPr>
              <a:t>Se manejará una base de datos donde existen una serie de empresas, se postulará tu currículo para la oferta laboral que se te presente… </a:t>
            </a:r>
            <a:endParaRPr lang="es-CO" b="1" i="1" dirty="0"/>
          </a:p>
        </p:txBody>
      </p:sp>
      <p:pic>
        <p:nvPicPr>
          <p:cNvPr id="2" name="Imagen 1"/>
          <p:cNvPicPr>
            <a:picLocks noChangeAspect="1"/>
          </p:cNvPicPr>
          <p:nvPr/>
        </p:nvPicPr>
        <p:blipFill>
          <a:blip r:embed="rId2"/>
          <a:stretch>
            <a:fillRect/>
          </a:stretch>
        </p:blipFill>
        <p:spPr>
          <a:xfrm>
            <a:off x="186342" y="147464"/>
            <a:ext cx="8620125" cy="3038475"/>
          </a:xfrm>
          <a:prstGeom prst="rect">
            <a:avLst/>
          </a:prstGeom>
        </p:spPr>
      </p:pic>
      <p:pic>
        <p:nvPicPr>
          <p:cNvPr id="3" name="Imagen 2"/>
          <p:cNvPicPr>
            <a:picLocks noChangeAspect="1"/>
          </p:cNvPicPr>
          <p:nvPr/>
        </p:nvPicPr>
        <p:blipFill>
          <a:blip r:embed="rId3"/>
          <a:stretch>
            <a:fillRect/>
          </a:stretch>
        </p:blipFill>
        <p:spPr>
          <a:xfrm>
            <a:off x="1742295" y="4493981"/>
            <a:ext cx="8391525" cy="2009775"/>
          </a:xfrm>
          <a:prstGeom prst="rect">
            <a:avLst/>
          </a:prstGeom>
        </p:spPr>
      </p:pic>
    </p:spTree>
    <p:extLst>
      <p:ext uri="{BB962C8B-B14F-4D97-AF65-F5344CB8AC3E}">
        <p14:creationId xmlns:p14="http://schemas.microsoft.com/office/powerpoint/2010/main" val="105676304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amond(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linds(horizont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129290" y="564683"/>
            <a:ext cx="7529882" cy="923330"/>
          </a:xfrm>
          <a:prstGeom prst="rect">
            <a:avLst/>
          </a:prstGeom>
          <a:noFill/>
        </p:spPr>
        <p:txBody>
          <a:bodyPr wrap="none" lIns="91440" tIns="45720" rIns="91440" bIns="45720">
            <a:spAutoFit/>
          </a:bodyPr>
          <a:lstStyle/>
          <a:p>
            <a:r>
              <a:rPr lang="es-CO"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6">
                      <a:satMod val="175000"/>
                      <a:alpha val="40000"/>
                    </a:schemeClr>
                  </a:glow>
                  <a:innerShdw blurRad="69850" dist="43180" dir="5400000">
                    <a:srgbClr val="000000">
                      <a:alpha val="65000"/>
                    </a:srgbClr>
                  </a:innerShdw>
                </a:effectLst>
              </a:rPr>
              <a:t>2. </a:t>
            </a:r>
            <a:r>
              <a:rPr lang="es-CO"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6">
                      <a:satMod val="175000"/>
                      <a:alpha val="40000"/>
                    </a:schemeClr>
                  </a:glow>
                  <a:innerShdw blurRad="69850" dist="43180" dir="5400000">
                    <a:srgbClr val="000000">
                      <a:alpha val="65000"/>
                    </a:srgbClr>
                  </a:innerShdw>
                </a:effectLst>
              </a:rPr>
              <a:t>MODULO </a:t>
            </a:r>
            <a:r>
              <a:rPr lang="es-CO"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6">
                      <a:satMod val="175000"/>
                      <a:alpha val="40000"/>
                    </a:schemeClr>
                  </a:glow>
                  <a:innerShdw blurRad="69850" dist="43180" dir="5400000">
                    <a:srgbClr val="000000">
                      <a:alpha val="65000"/>
                    </a:srgbClr>
                  </a:innerShdw>
                </a:effectLst>
              </a:rPr>
              <a:t>ACADÉMICO:</a:t>
            </a:r>
            <a:endParaRPr lang="es-CO"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6">
                    <a:satMod val="175000"/>
                    <a:alpha val="40000"/>
                  </a:schemeClr>
                </a:glow>
                <a:innerShdw blurRad="69850" dist="43180" dir="5400000">
                  <a:srgbClr val="000000">
                    <a:alpha val="65000"/>
                  </a:srgbClr>
                </a:innerShdw>
              </a:effectLst>
            </a:endParaRPr>
          </a:p>
        </p:txBody>
      </p:sp>
      <p:sp>
        <p:nvSpPr>
          <p:cNvPr id="4" name="3 Rectángulo"/>
          <p:cNvSpPr/>
          <p:nvPr/>
        </p:nvSpPr>
        <p:spPr>
          <a:xfrm>
            <a:off x="986079" y="1611105"/>
            <a:ext cx="9999600" cy="646331"/>
          </a:xfrm>
          <a:prstGeom prst="rect">
            <a:avLst/>
          </a:prstGeom>
        </p:spPr>
        <p:txBody>
          <a:bodyPr wrap="square">
            <a:spAutoFit/>
          </a:bodyPr>
          <a:lstStyle/>
          <a:p>
            <a:pPr algn="ctr"/>
            <a:r>
              <a:rPr lang="es-CO" dirty="0" smtClean="0">
                <a:latin typeface="Arial Black" pitchFamily="34" charset="0"/>
              </a:rPr>
              <a:t>Este </a:t>
            </a:r>
            <a:r>
              <a:rPr lang="es-CO" dirty="0">
                <a:latin typeface="Arial Black" pitchFamily="34" charset="0"/>
              </a:rPr>
              <a:t>módulo cuenta con </a:t>
            </a:r>
            <a:r>
              <a:rPr lang="es-CO" dirty="0" smtClean="0">
                <a:latin typeface="Arial Black" pitchFamily="34" charset="0"/>
              </a:rPr>
              <a:t>2 </a:t>
            </a:r>
            <a:r>
              <a:rPr lang="es-CO" dirty="0">
                <a:latin typeface="Arial Black" pitchFamily="34" charset="0"/>
              </a:rPr>
              <a:t>opciones para el </a:t>
            </a:r>
            <a:r>
              <a:rPr lang="es-CO" dirty="0" smtClean="0">
                <a:latin typeface="Arial Black" pitchFamily="34" charset="0"/>
              </a:rPr>
              <a:t>manejo </a:t>
            </a:r>
            <a:r>
              <a:rPr lang="es-CO" dirty="0">
                <a:latin typeface="Arial Black" pitchFamily="34" charset="0"/>
              </a:rPr>
              <a:t>de  la información académica: horarios, </a:t>
            </a:r>
            <a:r>
              <a:rPr lang="es-CO" dirty="0" smtClean="0">
                <a:latin typeface="Arial Black" pitchFamily="34" charset="0"/>
              </a:rPr>
              <a:t> Educación virtual</a:t>
            </a:r>
            <a:r>
              <a:rPr lang="es-CO" dirty="0">
                <a:latin typeface="Arial Black" pitchFamily="34" charset="0"/>
              </a:rPr>
              <a:t>. </a:t>
            </a:r>
          </a:p>
        </p:txBody>
      </p:sp>
      <p:sp>
        <p:nvSpPr>
          <p:cNvPr id="9" name="8 Rectángulo"/>
          <p:cNvSpPr/>
          <p:nvPr/>
        </p:nvSpPr>
        <p:spPr>
          <a:xfrm>
            <a:off x="918359" y="4880384"/>
            <a:ext cx="4692203" cy="1384995"/>
          </a:xfrm>
          <a:prstGeom prst="rect">
            <a:avLst/>
          </a:prstGeom>
        </p:spPr>
        <p:style>
          <a:lnRef idx="1">
            <a:schemeClr val="accent6"/>
          </a:lnRef>
          <a:fillRef idx="3">
            <a:schemeClr val="accent6"/>
          </a:fillRef>
          <a:effectRef idx="2">
            <a:schemeClr val="accent6"/>
          </a:effectRef>
          <a:fontRef idx="minor">
            <a:schemeClr val="lt1"/>
          </a:fontRef>
        </p:style>
        <p:txBody>
          <a:bodyPr wrap="square">
            <a:spAutoFit/>
          </a:bodyPr>
          <a:lstStyle/>
          <a:p>
            <a:r>
              <a:rPr lang="es-CO" sz="2400" b="1" i="1" dirty="0">
                <a:solidFill>
                  <a:schemeClr val="tx1"/>
                </a:solidFill>
              </a:rPr>
              <a:t>Educación Virtual: </a:t>
            </a:r>
            <a:r>
              <a:rPr lang="es-CO" sz="2000" dirty="0" smtClean="0"/>
              <a:t>te permite participar </a:t>
            </a:r>
            <a:r>
              <a:rPr lang="es-CO" sz="2000" dirty="0"/>
              <a:t>en foros, descargar </a:t>
            </a:r>
            <a:r>
              <a:rPr lang="es-CO" sz="2000" dirty="0" smtClean="0"/>
              <a:t>actividades </a:t>
            </a:r>
            <a:r>
              <a:rPr lang="es-CO" sz="2000" dirty="0"/>
              <a:t>o material de trabajo publicados por el docente o la institución. </a:t>
            </a:r>
            <a:endParaRPr lang="es-CO" sz="1600" dirty="0"/>
          </a:p>
        </p:txBody>
      </p:sp>
      <p:pic>
        <p:nvPicPr>
          <p:cNvPr id="2" name="Imagen 1"/>
          <p:cNvPicPr>
            <a:picLocks noChangeAspect="1"/>
          </p:cNvPicPr>
          <p:nvPr/>
        </p:nvPicPr>
        <p:blipFill rotWithShape="1">
          <a:blip r:embed="rId2"/>
          <a:srcRect b="55003"/>
          <a:stretch/>
        </p:blipFill>
        <p:spPr>
          <a:xfrm>
            <a:off x="583322" y="2372272"/>
            <a:ext cx="8963025" cy="1615798"/>
          </a:xfrm>
          <a:prstGeom prst="rect">
            <a:avLst/>
          </a:prstGeom>
        </p:spPr>
      </p:pic>
      <p:cxnSp>
        <p:nvCxnSpPr>
          <p:cNvPr id="7" name="6 Conector recto de flecha"/>
          <p:cNvCxnSpPr/>
          <p:nvPr/>
        </p:nvCxnSpPr>
        <p:spPr>
          <a:xfrm flipH="1" flipV="1">
            <a:off x="5435412" y="3264586"/>
            <a:ext cx="2030571" cy="838320"/>
          </a:xfrm>
          <a:prstGeom prst="straightConnector1">
            <a:avLst/>
          </a:prstGeom>
          <a:ln w="57150">
            <a:tailEnd type="arrow"/>
          </a:ln>
        </p:spPr>
        <p:style>
          <a:lnRef idx="3">
            <a:schemeClr val="dk1"/>
          </a:lnRef>
          <a:fillRef idx="0">
            <a:schemeClr val="dk1"/>
          </a:fillRef>
          <a:effectRef idx="2">
            <a:schemeClr val="dk1"/>
          </a:effectRef>
          <a:fontRef idx="minor">
            <a:schemeClr val="tx1"/>
          </a:fontRef>
        </p:style>
      </p:cxnSp>
      <p:sp>
        <p:nvSpPr>
          <p:cNvPr id="6" name="5 Rectángulo"/>
          <p:cNvSpPr/>
          <p:nvPr/>
        </p:nvSpPr>
        <p:spPr>
          <a:xfrm>
            <a:off x="7490879" y="3630288"/>
            <a:ext cx="4110935" cy="1138773"/>
          </a:xfrm>
          <a:prstGeom prst="rect">
            <a:avLst/>
          </a:prstGeom>
        </p:spPr>
        <p:style>
          <a:lnRef idx="1">
            <a:schemeClr val="accent6"/>
          </a:lnRef>
          <a:fillRef idx="3">
            <a:schemeClr val="accent6"/>
          </a:fillRef>
          <a:effectRef idx="2">
            <a:schemeClr val="accent6"/>
          </a:effectRef>
          <a:fontRef idx="minor">
            <a:schemeClr val="lt1"/>
          </a:fontRef>
        </p:style>
        <p:txBody>
          <a:bodyPr wrap="square">
            <a:spAutoFit/>
          </a:bodyPr>
          <a:lstStyle/>
          <a:p>
            <a:pPr algn="just"/>
            <a:r>
              <a:rPr lang="es-CO" sz="2800" b="1" i="1" dirty="0" smtClean="0">
                <a:solidFill>
                  <a:schemeClr val="tx1"/>
                </a:solidFill>
              </a:rPr>
              <a:t>Horarios</a:t>
            </a:r>
            <a:r>
              <a:rPr lang="es-CO" sz="2800" b="1" i="1" dirty="0">
                <a:solidFill>
                  <a:schemeClr val="tx1"/>
                </a:solidFill>
              </a:rPr>
              <a:t>: </a:t>
            </a:r>
            <a:r>
              <a:rPr lang="es-CO" sz="2000" dirty="0" smtClean="0"/>
              <a:t>Te permite consultar </a:t>
            </a:r>
            <a:r>
              <a:rPr lang="es-CO" sz="2000" dirty="0"/>
              <a:t>e imprimir  el horario de su </a:t>
            </a:r>
            <a:r>
              <a:rPr lang="es-CO" sz="2000" dirty="0" smtClean="0"/>
              <a:t>programa académico.</a:t>
            </a:r>
            <a:endParaRPr lang="es-CO" sz="2000" dirty="0"/>
          </a:p>
        </p:txBody>
      </p:sp>
      <p:cxnSp>
        <p:nvCxnSpPr>
          <p:cNvPr id="10" name="9 Conector recto de flecha"/>
          <p:cNvCxnSpPr/>
          <p:nvPr/>
        </p:nvCxnSpPr>
        <p:spPr>
          <a:xfrm flipV="1">
            <a:off x="3264461" y="3873234"/>
            <a:ext cx="1047478" cy="987533"/>
          </a:xfrm>
          <a:prstGeom prst="straightConnector1">
            <a:avLst/>
          </a:prstGeom>
          <a:ln w="57150">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49035966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diamond(in)">
                                      <p:cBhvr>
                                        <p:cTn id="17" dur="20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linds(horizontal)">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ox(in)">
                                      <p:cBhvr>
                                        <p:cTn id="30" dur="2000"/>
                                        <p:tgtEl>
                                          <p:spTgt spid="7"/>
                                        </p:tgtEl>
                                      </p:cBhvr>
                                    </p:animEffect>
                                  </p:childTnLst>
                                </p:cTn>
                              </p:par>
                              <p:par>
                                <p:cTn id="31" presetID="4" presetClass="entr" presetSubtype="16"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box(in)">
                                      <p:cBhvr>
                                        <p:cTn id="3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9"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rotWithShape="1">
          <a:blip r:embed="rId2"/>
          <a:srcRect b="55003"/>
          <a:stretch/>
        </p:blipFill>
        <p:spPr>
          <a:xfrm>
            <a:off x="491882" y="808074"/>
            <a:ext cx="8963025" cy="2282855"/>
          </a:xfrm>
          <a:prstGeom prst="rect">
            <a:avLst/>
          </a:prstGeom>
        </p:spPr>
      </p:pic>
      <p:sp>
        <p:nvSpPr>
          <p:cNvPr id="3" name="Rectángulo 2"/>
          <p:cNvSpPr/>
          <p:nvPr/>
        </p:nvSpPr>
        <p:spPr>
          <a:xfrm>
            <a:off x="6999335" y="2335868"/>
            <a:ext cx="4911144" cy="1323439"/>
          </a:xfrm>
          <a:prstGeom prst="rect">
            <a:avLst/>
          </a:prstGeom>
        </p:spPr>
        <p:style>
          <a:lnRef idx="1">
            <a:schemeClr val="accent6"/>
          </a:lnRef>
          <a:fillRef idx="3">
            <a:schemeClr val="accent6"/>
          </a:fillRef>
          <a:effectRef idx="2">
            <a:schemeClr val="accent6"/>
          </a:effectRef>
          <a:fontRef idx="minor">
            <a:schemeClr val="lt1"/>
          </a:fontRef>
        </p:style>
        <p:txBody>
          <a:bodyPr wrap="square">
            <a:spAutoFit/>
          </a:bodyPr>
          <a:lstStyle/>
          <a:p>
            <a:pPr algn="just"/>
            <a:r>
              <a:rPr lang="es-CO" sz="3200" b="1" i="1" dirty="0" smtClean="0">
                <a:solidFill>
                  <a:srgbClr val="000000"/>
                </a:solidFill>
                <a:latin typeface="Arial" panose="020B0604020202020204" pitchFamily="34" charset="0"/>
              </a:rPr>
              <a:t>Horarios</a:t>
            </a:r>
            <a:r>
              <a:rPr lang="es-CO" sz="2400" dirty="0">
                <a:solidFill>
                  <a:srgbClr val="000000"/>
                </a:solidFill>
                <a:latin typeface="Arial" panose="020B0604020202020204" pitchFamily="34" charset="0"/>
              </a:rPr>
              <a:t>: </a:t>
            </a:r>
            <a:r>
              <a:rPr lang="es-CO" sz="2400" dirty="0" smtClean="0">
                <a:solidFill>
                  <a:srgbClr val="000000"/>
                </a:solidFill>
                <a:latin typeface="Arial" panose="020B0604020202020204" pitchFamily="34" charset="0"/>
              </a:rPr>
              <a:t>Te permite consultar </a:t>
            </a:r>
            <a:r>
              <a:rPr lang="es-CO" sz="2400" dirty="0">
                <a:solidFill>
                  <a:srgbClr val="000000"/>
                </a:solidFill>
                <a:latin typeface="Arial" panose="020B0604020202020204" pitchFamily="34" charset="0"/>
              </a:rPr>
              <a:t>e imprimir  el horario de </a:t>
            </a:r>
            <a:r>
              <a:rPr lang="es-CO" sz="2400" dirty="0" smtClean="0">
                <a:solidFill>
                  <a:srgbClr val="000000"/>
                </a:solidFill>
                <a:latin typeface="Arial" panose="020B0604020202020204" pitchFamily="34" charset="0"/>
              </a:rPr>
              <a:t>tu programa académico.</a:t>
            </a:r>
            <a:endParaRPr lang="es-CO" sz="2400" dirty="0">
              <a:solidFill>
                <a:srgbClr val="000000"/>
              </a:solidFill>
              <a:latin typeface="Arial" panose="020B0604020202020204" pitchFamily="34" charset="0"/>
            </a:endParaRPr>
          </a:p>
        </p:txBody>
      </p:sp>
      <p:sp>
        <p:nvSpPr>
          <p:cNvPr id="4" name="Rectángulo 3"/>
          <p:cNvSpPr/>
          <p:nvPr/>
        </p:nvSpPr>
        <p:spPr>
          <a:xfrm>
            <a:off x="2814618" y="4526943"/>
            <a:ext cx="6096000" cy="1477328"/>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lgn="just"/>
            <a:r>
              <a:rPr lang="es-CO" dirty="0" smtClean="0">
                <a:solidFill>
                  <a:srgbClr val="000000"/>
                </a:solidFill>
                <a:latin typeface="Arial" panose="020B0604020202020204" pitchFamily="34" charset="0"/>
              </a:rPr>
              <a:t>Dando </a:t>
            </a:r>
            <a:r>
              <a:rPr lang="es-CO" dirty="0">
                <a:solidFill>
                  <a:srgbClr val="000000"/>
                </a:solidFill>
                <a:latin typeface="Arial" panose="020B0604020202020204" pitchFamily="34" charset="0"/>
              </a:rPr>
              <a:t>clic sobre la opción Horarios, podrá visualizar por día, semana o mes  </a:t>
            </a:r>
            <a:r>
              <a:rPr lang="es-CO" dirty="0" smtClean="0">
                <a:solidFill>
                  <a:srgbClr val="000000"/>
                </a:solidFill>
                <a:latin typeface="Arial" panose="020B0604020202020204" pitchFamily="34" charset="0"/>
              </a:rPr>
              <a:t>la programación </a:t>
            </a:r>
            <a:r>
              <a:rPr lang="es-CO" dirty="0">
                <a:solidFill>
                  <a:srgbClr val="000000"/>
                </a:solidFill>
                <a:latin typeface="Arial" panose="020B0604020202020204" pitchFamily="34" charset="0"/>
              </a:rPr>
              <a:t>asignada. Una vez seleccione cualquiera de las tres, de clic sobre </a:t>
            </a:r>
            <a:r>
              <a:rPr lang="es-CO" dirty="0" smtClean="0">
                <a:solidFill>
                  <a:srgbClr val="000000"/>
                </a:solidFill>
                <a:latin typeface="Arial" panose="020B0604020202020204" pitchFamily="34" charset="0"/>
              </a:rPr>
              <a:t>un </a:t>
            </a:r>
            <a:r>
              <a:rPr lang="es-CO" dirty="0">
                <a:solidFill>
                  <a:srgbClr val="000000"/>
                </a:solidFill>
                <a:latin typeface="Arial" panose="020B0604020202020204" pitchFamily="34" charset="0"/>
              </a:rPr>
              <a:t>día en específico y verá reflejado hora de ingreso y salida, nombre la </a:t>
            </a:r>
            <a:r>
              <a:rPr lang="es-CO" dirty="0" smtClean="0">
                <a:solidFill>
                  <a:srgbClr val="000000"/>
                </a:solidFill>
                <a:latin typeface="Arial" panose="020B0604020202020204" pitchFamily="34" charset="0"/>
              </a:rPr>
              <a:t>asignatura </a:t>
            </a:r>
            <a:r>
              <a:rPr lang="es-CO" dirty="0">
                <a:solidFill>
                  <a:srgbClr val="000000"/>
                </a:solidFill>
                <a:latin typeface="Arial" panose="020B0604020202020204" pitchFamily="34" charset="0"/>
              </a:rPr>
              <a:t>y el aula.</a:t>
            </a:r>
          </a:p>
        </p:txBody>
      </p:sp>
      <p:cxnSp>
        <p:nvCxnSpPr>
          <p:cNvPr id="6" name="9 Conector recto de flecha"/>
          <p:cNvCxnSpPr/>
          <p:nvPr/>
        </p:nvCxnSpPr>
        <p:spPr>
          <a:xfrm flipH="1" flipV="1">
            <a:off x="5497133" y="2178008"/>
            <a:ext cx="1502202" cy="623381"/>
          </a:xfrm>
          <a:prstGeom prst="straightConnector1">
            <a:avLst/>
          </a:prstGeom>
          <a:ln w="57150">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22179287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dissolv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3" presetClass="entr" presetSubtype="16"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plus(in)">
                                      <p:cBhvr>
                                        <p:cTn id="2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695459" y="394522"/>
            <a:ext cx="10483403" cy="923330"/>
          </a:xfrm>
          <a:prstGeom prst="rect">
            <a:avLst/>
          </a:prstGeom>
        </p:spPr>
        <p:txBody>
          <a:bodyPr wrap="square">
            <a:spAutoFit/>
          </a:bodyPr>
          <a:lstStyle/>
          <a:p>
            <a:pPr algn="just"/>
            <a:r>
              <a:rPr lang="es-CO" dirty="0" smtClean="0">
                <a:solidFill>
                  <a:srgbClr val="000000"/>
                </a:solidFill>
                <a:latin typeface="Arial" panose="020B0604020202020204" pitchFamily="34" charset="0"/>
              </a:rPr>
              <a:t>Dando </a:t>
            </a:r>
            <a:r>
              <a:rPr lang="es-CO" dirty="0">
                <a:solidFill>
                  <a:srgbClr val="000000"/>
                </a:solidFill>
                <a:latin typeface="Arial" panose="020B0604020202020204" pitchFamily="34" charset="0"/>
              </a:rPr>
              <a:t>clic sobre la opción Horarios, podrá visualizar por día, semana o mes  </a:t>
            </a:r>
            <a:r>
              <a:rPr lang="es-CO" dirty="0" smtClean="0">
                <a:solidFill>
                  <a:srgbClr val="000000"/>
                </a:solidFill>
                <a:latin typeface="Arial" panose="020B0604020202020204" pitchFamily="34" charset="0"/>
              </a:rPr>
              <a:t>la programación </a:t>
            </a:r>
            <a:r>
              <a:rPr lang="es-CO" dirty="0">
                <a:solidFill>
                  <a:srgbClr val="000000"/>
                </a:solidFill>
                <a:latin typeface="Arial" panose="020B0604020202020204" pitchFamily="34" charset="0"/>
              </a:rPr>
              <a:t>asignada. Una vez seleccione cualquiera de las tres, de clic sobre </a:t>
            </a:r>
            <a:r>
              <a:rPr lang="es-CO" dirty="0" smtClean="0">
                <a:solidFill>
                  <a:srgbClr val="000000"/>
                </a:solidFill>
                <a:latin typeface="Arial" panose="020B0604020202020204" pitchFamily="34" charset="0"/>
              </a:rPr>
              <a:t> un </a:t>
            </a:r>
            <a:r>
              <a:rPr lang="es-CO" dirty="0">
                <a:solidFill>
                  <a:srgbClr val="000000"/>
                </a:solidFill>
                <a:latin typeface="Arial" panose="020B0604020202020204" pitchFamily="34" charset="0"/>
              </a:rPr>
              <a:t>día en específico y verá reflejado hora de ingreso y salida, nombre la </a:t>
            </a:r>
            <a:r>
              <a:rPr lang="es-CO" dirty="0" smtClean="0">
                <a:solidFill>
                  <a:srgbClr val="000000"/>
                </a:solidFill>
                <a:latin typeface="Arial" panose="020B0604020202020204" pitchFamily="34" charset="0"/>
              </a:rPr>
              <a:t>asignatura </a:t>
            </a:r>
            <a:r>
              <a:rPr lang="es-CO" dirty="0">
                <a:solidFill>
                  <a:srgbClr val="000000"/>
                </a:solidFill>
                <a:latin typeface="Arial" panose="020B0604020202020204" pitchFamily="34" charset="0"/>
              </a:rPr>
              <a:t>y el aula.</a:t>
            </a:r>
          </a:p>
        </p:txBody>
      </p:sp>
      <p:pic>
        <p:nvPicPr>
          <p:cNvPr id="4" name="Imagen 3"/>
          <p:cNvPicPr>
            <a:picLocks noChangeAspect="1"/>
          </p:cNvPicPr>
          <p:nvPr/>
        </p:nvPicPr>
        <p:blipFill>
          <a:blip r:embed="rId2"/>
          <a:stretch>
            <a:fillRect/>
          </a:stretch>
        </p:blipFill>
        <p:spPr>
          <a:xfrm>
            <a:off x="695459" y="1538514"/>
            <a:ext cx="10683741" cy="5133748"/>
          </a:xfrm>
          <a:prstGeom prst="rect">
            <a:avLst/>
          </a:prstGeom>
        </p:spPr>
      </p:pic>
    </p:spTree>
    <p:extLst>
      <p:ext uri="{BB962C8B-B14F-4D97-AF65-F5344CB8AC3E}">
        <p14:creationId xmlns:p14="http://schemas.microsoft.com/office/powerpoint/2010/main" val="226487789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2208144" y="198083"/>
            <a:ext cx="7661713" cy="707886"/>
          </a:xfrm>
          <a:prstGeom prst="rect">
            <a:avLst/>
          </a:prstGeom>
          <a:noFill/>
        </p:spPr>
        <p:txBody>
          <a:bodyPr wrap="none" lIns="91440" tIns="45720" rIns="91440" bIns="45720">
            <a:spAutoFit/>
          </a:bodyPr>
          <a:lstStyle/>
          <a:p>
            <a:pPr algn="ctr"/>
            <a:r>
              <a:rPr lang="es-CO" sz="40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Manual de Ingreso al Aula Virtual </a:t>
            </a:r>
            <a:endParaRPr lang="es-ES" sz="4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4" name="Rectángulo 3"/>
          <p:cNvSpPr/>
          <p:nvPr/>
        </p:nvSpPr>
        <p:spPr>
          <a:xfrm>
            <a:off x="604116" y="1191532"/>
            <a:ext cx="10869769" cy="1091068"/>
          </a:xfrm>
          <a:prstGeom prst="rect">
            <a:avLst/>
          </a:prstGeom>
        </p:spPr>
        <p:txBody>
          <a:bodyPr wrap="square">
            <a:spAutoFit/>
          </a:bodyPr>
          <a:lstStyle/>
          <a:p>
            <a:pPr marL="6350" marR="2540" indent="-6350" algn="just">
              <a:lnSpc>
                <a:spcPct val="110000"/>
              </a:lnSpc>
              <a:spcAft>
                <a:spcPts val="0"/>
              </a:spcAft>
            </a:pPr>
            <a:r>
              <a:rPr lang="es-CO" sz="2000" dirty="0">
                <a:solidFill>
                  <a:srgbClr val="000000"/>
                </a:solidFill>
                <a:latin typeface="Calibri" panose="020F0502020204030204" pitchFamily="34" charset="0"/>
                <a:ea typeface="Calibri" panose="020F0502020204030204" pitchFamily="34" charset="0"/>
              </a:rPr>
              <a:t>La Plataforma Virtual del Instituto CENTRO DE SISTEMAS DE URABÁ es un espacio por Internet que integra los servicios académicos en un solo lugar, orientado a enriquecer la experiencia de enseñanza y aprendizaje de los estudiantes, docentes, tutores y otros actores. </a:t>
            </a:r>
          </a:p>
        </p:txBody>
      </p:sp>
      <p:sp>
        <p:nvSpPr>
          <p:cNvPr id="5" name="Rectángulo 4"/>
          <p:cNvSpPr/>
          <p:nvPr/>
        </p:nvSpPr>
        <p:spPr>
          <a:xfrm>
            <a:off x="604116" y="2470935"/>
            <a:ext cx="10765547" cy="1311128"/>
          </a:xfrm>
          <a:prstGeom prst="rect">
            <a:avLst/>
          </a:prstGeom>
        </p:spPr>
        <p:txBody>
          <a:bodyPr wrap="square">
            <a:spAutoFit/>
          </a:bodyPr>
          <a:lstStyle/>
          <a:p>
            <a:pPr marL="457200" marR="2540" indent="-228600" algn="just">
              <a:lnSpc>
                <a:spcPct val="110000"/>
              </a:lnSpc>
              <a:spcAft>
                <a:spcPts val="0"/>
              </a:spcAft>
            </a:pPr>
            <a:r>
              <a:rPr lang="es-CO" dirty="0">
                <a:solidFill>
                  <a:srgbClr val="000000"/>
                </a:solidFill>
                <a:latin typeface="Calibri" panose="020F0502020204030204" pitchFamily="34" charset="0"/>
                <a:ea typeface="Calibri" panose="020F0502020204030204" pitchFamily="34" charset="0"/>
              </a:rPr>
              <a:t>1.</a:t>
            </a:r>
            <a:r>
              <a:rPr lang="es-CO" dirty="0">
                <a:solidFill>
                  <a:srgbClr val="000000"/>
                </a:solidFill>
                <a:latin typeface="Arial" panose="020B0604020202020204" pitchFamily="34" charset="0"/>
                <a:ea typeface="Arial" panose="020B0604020202020204" pitchFamily="34" charset="0"/>
              </a:rPr>
              <a:t> </a:t>
            </a:r>
            <a:r>
              <a:rPr lang="es-CO" dirty="0">
                <a:solidFill>
                  <a:srgbClr val="000000"/>
                </a:solidFill>
                <a:latin typeface="Calibri" panose="020F0502020204030204" pitchFamily="34" charset="0"/>
                <a:ea typeface="Calibri" panose="020F0502020204030204" pitchFamily="34" charset="0"/>
              </a:rPr>
              <a:t>Para poder ingresar al aula virtual Q10 debes ingresa a la página web de la Organización Educativa CENTRO DE SISTEMAS DE URABÁ (www.cds.edu.co). Una vez dentro de la página web deberemos ubicar la sección Q10 Plataforma Académica, en donde debemos hacer clic para poder ingresar. Aparecerá la siguiente pantalla. Como se muestra en la imagen a continuación: </a:t>
            </a:r>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8770" y="3980496"/>
            <a:ext cx="7131623" cy="1285529"/>
          </a:xfrm>
          <a:prstGeom prst="rect">
            <a:avLst/>
          </a:prstGeom>
        </p:spPr>
      </p:pic>
      <p:sp>
        <p:nvSpPr>
          <p:cNvPr id="7" name="CuadroTexto 6"/>
          <p:cNvSpPr txBox="1"/>
          <p:nvPr/>
        </p:nvSpPr>
        <p:spPr>
          <a:xfrm>
            <a:off x="8899301" y="3536127"/>
            <a:ext cx="3120791" cy="1200329"/>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es-CO" sz="2400" dirty="0" smtClean="0">
                <a:ln w="0"/>
                <a:solidFill>
                  <a:schemeClr val="tx1"/>
                </a:solidFill>
                <a:effectLst>
                  <a:outerShdw blurRad="38100" dist="19050" dir="2700000" algn="tl" rotWithShape="0">
                    <a:schemeClr val="dk1">
                      <a:alpha val="40000"/>
                    </a:schemeClr>
                  </a:outerShdw>
                </a:effectLst>
              </a:rPr>
              <a:t>Digitamos en cualquier </a:t>
            </a:r>
          </a:p>
          <a:p>
            <a:pPr algn="ctr"/>
            <a:r>
              <a:rPr lang="es-CO" sz="2400" dirty="0" smtClean="0">
                <a:ln w="0"/>
                <a:solidFill>
                  <a:schemeClr val="tx1"/>
                </a:solidFill>
                <a:effectLst>
                  <a:outerShdw blurRad="38100" dist="19050" dir="2700000" algn="tl" rotWithShape="0">
                    <a:schemeClr val="dk1">
                      <a:alpha val="40000"/>
                    </a:schemeClr>
                  </a:outerShdw>
                </a:effectLst>
              </a:rPr>
              <a:t>motor de búsqueda:</a:t>
            </a:r>
          </a:p>
          <a:p>
            <a:pPr algn="ctr"/>
            <a:r>
              <a:rPr lang="es-CO" sz="2400" dirty="0" smtClean="0">
                <a:ln w="0"/>
                <a:solidFill>
                  <a:schemeClr val="tx1"/>
                </a:solidFill>
                <a:effectLst>
                  <a:outerShdw blurRad="38100" dist="19050" dir="2700000" algn="tl" rotWithShape="0">
                    <a:schemeClr val="dk1">
                      <a:alpha val="40000"/>
                    </a:schemeClr>
                  </a:outerShdw>
                </a:effectLst>
              </a:rPr>
              <a:t>www.cds.edu.co</a:t>
            </a:r>
            <a:endParaRPr lang="es-CO" sz="2400" dirty="0">
              <a:ln w="0"/>
              <a:solidFill>
                <a:schemeClr val="tx1"/>
              </a:solidFill>
              <a:effectLst>
                <a:outerShdw blurRad="38100" dist="19050" dir="2700000" algn="tl" rotWithShape="0">
                  <a:schemeClr val="dk1">
                    <a:alpha val="40000"/>
                  </a:schemeClr>
                </a:outerShdw>
              </a:effectLst>
            </a:endParaRPr>
          </a:p>
        </p:txBody>
      </p:sp>
      <p:cxnSp>
        <p:nvCxnSpPr>
          <p:cNvPr id="11" name="Conector recto de flecha 10"/>
          <p:cNvCxnSpPr>
            <a:stCxn id="7" idx="1"/>
          </p:cNvCxnSpPr>
          <p:nvPr/>
        </p:nvCxnSpPr>
        <p:spPr>
          <a:xfrm flipH="1">
            <a:off x="4997003" y="4136292"/>
            <a:ext cx="3902298" cy="468832"/>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pic>
        <p:nvPicPr>
          <p:cNvPr id="12" name="Picture 2" descr="http://i61.tinypic.com/29aqge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6496" y="5784468"/>
            <a:ext cx="839279" cy="83927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http://st-listas.20minutos.es/images/2012-09/343917/3723273_640px.jpg?134859143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0672" y="5867146"/>
            <a:ext cx="791926" cy="76470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http://www.sololistas.net/wp-content/uploads/2011/03/opera.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52293" y="5826131"/>
            <a:ext cx="797616" cy="79761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descr="http://156.54.71.86/documents/10194/0/IE.png/0c3502ac-cacc-4317-a3f0-51539ffa49c5?t=143470630767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70539" y="5788959"/>
            <a:ext cx="834788" cy="83478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0" descr="http://ponce.inter.edu/ed/images/logos/safari1.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25957" y="5843809"/>
            <a:ext cx="1151248" cy="72059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http://ep00.epimg.net/tecnologia/imagenes/2015/04/30/actualidad/1430352162_111015_1430352523_noticia_normal.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395762" y="5734143"/>
            <a:ext cx="839606" cy="853599"/>
          </a:xfrm>
          <a:prstGeom prst="rect">
            <a:avLst/>
          </a:prstGeom>
          <a:noFill/>
          <a:extLst>
            <a:ext uri="{909E8E84-426E-40DD-AFC4-6F175D3DCCD1}">
              <a14:hiddenFill xmlns:a14="http://schemas.microsoft.com/office/drawing/2010/main">
                <a:solidFill>
                  <a:srgbClr val="FFFFFF"/>
                </a:solidFill>
              </a14:hiddenFill>
            </a:ext>
          </a:extLst>
        </p:spPr>
      </p:pic>
      <p:sp>
        <p:nvSpPr>
          <p:cNvPr id="2" name="1 CuadroTexto"/>
          <p:cNvSpPr txBox="1"/>
          <p:nvPr/>
        </p:nvSpPr>
        <p:spPr>
          <a:xfrm>
            <a:off x="4094990" y="5364811"/>
            <a:ext cx="4467633" cy="369332"/>
          </a:xfrm>
          <a:prstGeom prst="rect">
            <a:avLst/>
          </a:prstGeom>
        </p:spPr>
        <p:style>
          <a:lnRef idx="1">
            <a:schemeClr val="accent6"/>
          </a:lnRef>
          <a:fillRef idx="3">
            <a:schemeClr val="accent6"/>
          </a:fillRef>
          <a:effectRef idx="2">
            <a:schemeClr val="accent6"/>
          </a:effectRef>
          <a:fontRef idx="minor">
            <a:schemeClr val="lt1"/>
          </a:fontRef>
        </p:style>
        <p:txBody>
          <a:bodyPr wrap="none" rtlCol="0">
            <a:spAutoFit/>
          </a:bodyPr>
          <a:lstStyle/>
          <a:p>
            <a:r>
              <a:rPr lang="es-CO" b="1" i="1" dirty="0" smtClean="0"/>
              <a:t>En cualquiera de estos Motores de Búsqueda</a:t>
            </a:r>
            <a:endParaRPr lang="es-CO" b="1" i="1" dirty="0"/>
          </a:p>
        </p:txBody>
      </p:sp>
    </p:spTree>
    <p:extLst>
      <p:ext uri="{BB962C8B-B14F-4D97-AF65-F5344CB8AC3E}">
        <p14:creationId xmlns:p14="http://schemas.microsoft.com/office/powerpoint/2010/main" val="125288298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ssolv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down)">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circle(in)">
                                      <p:cBhvr>
                                        <p:cTn id="32" dur="20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circle(in)">
                                      <p:cBhvr>
                                        <p:cTn id="37" dur="2000"/>
                                        <p:tgtEl>
                                          <p:spTgt spid="2"/>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circle(in)">
                                      <p:cBhvr>
                                        <p:cTn id="42" dur="2000"/>
                                        <p:tgtEl>
                                          <p:spTgt spid="12"/>
                                        </p:tgtEl>
                                      </p:cBhvr>
                                    </p:animEffect>
                                  </p:childTnLst>
                                </p:cTn>
                              </p:par>
                              <p:par>
                                <p:cTn id="43" presetID="6" presetClass="entr" presetSubtype="16"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circle(in)">
                                      <p:cBhvr>
                                        <p:cTn id="45" dur="2000"/>
                                        <p:tgtEl>
                                          <p:spTgt spid="13"/>
                                        </p:tgtEl>
                                      </p:cBhvr>
                                    </p:animEffect>
                                  </p:childTnLst>
                                </p:cTn>
                              </p:par>
                              <p:par>
                                <p:cTn id="46" presetID="6" presetClass="entr" presetSubtype="16" fill="hold"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circle(in)">
                                      <p:cBhvr>
                                        <p:cTn id="48" dur="2000"/>
                                        <p:tgtEl>
                                          <p:spTgt spid="14"/>
                                        </p:tgtEl>
                                      </p:cBhvr>
                                    </p:animEffect>
                                  </p:childTnLst>
                                </p:cTn>
                              </p:par>
                              <p:par>
                                <p:cTn id="49" presetID="6" presetClass="entr" presetSubtype="16" fill="hold" nodeType="with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circle(in)">
                                      <p:cBhvr>
                                        <p:cTn id="51" dur="2000"/>
                                        <p:tgtEl>
                                          <p:spTgt spid="15"/>
                                        </p:tgtEl>
                                      </p:cBhvr>
                                    </p:animEffect>
                                  </p:childTnLst>
                                </p:cTn>
                              </p:par>
                              <p:par>
                                <p:cTn id="52" presetID="6" presetClass="entr" presetSubtype="16" fill="hold" nodeType="with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circle(in)">
                                      <p:cBhvr>
                                        <p:cTn id="54" dur="2000"/>
                                        <p:tgtEl>
                                          <p:spTgt spid="16"/>
                                        </p:tgtEl>
                                      </p:cBhvr>
                                    </p:animEffect>
                                  </p:childTnLst>
                                </p:cTn>
                              </p:par>
                              <p:par>
                                <p:cTn id="55" presetID="6" presetClass="entr" presetSubtype="16" fill="hold" nodeType="with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circle(in)">
                                      <p:cBhvr>
                                        <p:cTn id="57"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animBg="1"/>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721215" y="381849"/>
            <a:ext cx="10534919" cy="738664"/>
          </a:xfrm>
          <a:prstGeom prst="rect">
            <a:avLst/>
          </a:prstGeom>
        </p:spPr>
        <p:txBody>
          <a:bodyPr wrap="square">
            <a:spAutoFit/>
          </a:bodyPr>
          <a:lstStyle/>
          <a:p>
            <a:pPr algn="just"/>
            <a:r>
              <a:rPr lang="es-CO" sz="2400" b="1" i="1" dirty="0" smtClean="0">
                <a:solidFill>
                  <a:srgbClr val="000000"/>
                </a:solidFill>
                <a:latin typeface="Arial" panose="020B0604020202020204" pitchFamily="34" charset="0"/>
              </a:rPr>
              <a:t>Educación </a:t>
            </a:r>
            <a:r>
              <a:rPr lang="es-CO" sz="2400" b="1" i="1" dirty="0">
                <a:solidFill>
                  <a:srgbClr val="000000"/>
                </a:solidFill>
                <a:latin typeface="Arial" panose="020B0604020202020204" pitchFamily="34" charset="0"/>
              </a:rPr>
              <a:t>Virtual: </a:t>
            </a:r>
            <a:r>
              <a:rPr lang="es-CO" dirty="0" smtClean="0">
                <a:solidFill>
                  <a:srgbClr val="000000"/>
                </a:solidFill>
                <a:latin typeface="Arial" panose="020B0604020202020204" pitchFamily="34" charset="0"/>
              </a:rPr>
              <a:t>te permite participar </a:t>
            </a:r>
            <a:r>
              <a:rPr lang="es-CO" dirty="0">
                <a:solidFill>
                  <a:srgbClr val="000000"/>
                </a:solidFill>
                <a:latin typeface="Arial" panose="020B0604020202020204" pitchFamily="34" charset="0"/>
              </a:rPr>
              <a:t>en foros, descargar </a:t>
            </a:r>
            <a:r>
              <a:rPr lang="es-CO" dirty="0" smtClean="0">
                <a:solidFill>
                  <a:srgbClr val="000000"/>
                </a:solidFill>
                <a:latin typeface="Arial" panose="020B0604020202020204" pitchFamily="34" charset="0"/>
              </a:rPr>
              <a:t>actividades </a:t>
            </a:r>
            <a:r>
              <a:rPr lang="es-CO" dirty="0">
                <a:solidFill>
                  <a:srgbClr val="000000"/>
                </a:solidFill>
                <a:latin typeface="Arial" panose="020B0604020202020204" pitchFamily="34" charset="0"/>
              </a:rPr>
              <a:t>o material de trabajo publicados por el docente o la institución</a:t>
            </a:r>
            <a:endParaRPr lang="es-CO" dirty="0"/>
          </a:p>
        </p:txBody>
      </p:sp>
      <p:pic>
        <p:nvPicPr>
          <p:cNvPr id="4" name="Imagen 3"/>
          <p:cNvPicPr>
            <a:picLocks noChangeAspect="1"/>
          </p:cNvPicPr>
          <p:nvPr/>
        </p:nvPicPr>
        <p:blipFill>
          <a:blip r:embed="rId2"/>
          <a:stretch>
            <a:fillRect/>
          </a:stretch>
        </p:blipFill>
        <p:spPr>
          <a:xfrm>
            <a:off x="463135" y="1317048"/>
            <a:ext cx="10934700" cy="3143250"/>
          </a:xfrm>
          <a:prstGeom prst="rect">
            <a:avLst/>
          </a:prstGeom>
        </p:spPr>
      </p:pic>
    </p:spTree>
    <p:extLst>
      <p:ext uri="{BB962C8B-B14F-4D97-AF65-F5344CB8AC3E}">
        <p14:creationId xmlns:p14="http://schemas.microsoft.com/office/powerpoint/2010/main" val="411342183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amond(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b="51841"/>
          <a:stretch/>
        </p:blipFill>
        <p:spPr>
          <a:xfrm>
            <a:off x="479539" y="3238758"/>
            <a:ext cx="10534650" cy="2663277"/>
          </a:xfrm>
          <a:prstGeom prst="rect">
            <a:avLst/>
          </a:prstGeom>
        </p:spPr>
      </p:pic>
      <p:sp>
        <p:nvSpPr>
          <p:cNvPr id="3" name="Rectángulo 2"/>
          <p:cNvSpPr/>
          <p:nvPr/>
        </p:nvSpPr>
        <p:spPr>
          <a:xfrm>
            <a:off x="695459" y="394522"/>
            <a:ext cx="10483403" cy="369332"/>
          </a:xfrm>
          <a:prstGeom prst="rect">
            <a:avLst/>
          </a:prstGeom>
        </p:spPr>
        <p:txBody>
          <a:bodyPr wrap="square">
            <a:spAutoFit/>
          </a:bodyPr>
          <a:lstStyle/>
          <a:p>
            <a:pPr algn="just"/>
            <a:r>
              <a:rPr lang="es-CO" dirty="0" smtClean="0">
                <a:solidFill>
                  <a:srgbClr val="000000"/>
                </a:solidFill>
                <a:latin typeface="Arial" panose="020B0604020202020204" pitchFamily="34" charset="0"/>
              </a:rPr>
              <a:t>Una vez ingresado a cursos virtuales, te aparecerá una nueva ventana con tres pestañas</a:t>
            </a:r>
            <a:endParaRPr lang="es-CO" dirty="0">
              <a:solidFill>
                <a:srgbClr val="000000"/>
              </a:solidFill>
              <a:latin typeface="Arial" panose="020B0604020202020204" pitchFamily="34" charset="0"/>
            </a:endParaRPr>
          </a:p>
        </p:txBody>
      </p:sp>
      <p:pic>
        <p:nvPicPr>
          <p:cNvPr id="4" name="Imagen 3"/>
          <p:cNvPicPr>
            <a:picLocks noChangeAspect="1"/>
          </p:cNvPicPr>
          <p:nvPr/>
        </p:nvPicPr>
        <p:blipFill>
          <a:blip r:embed="rId3"/>
          <a:stretch>
            <a:fillRect/>
          </a:stretch>
        </p:blipFill>
        <p:spPr>
          <a:xfrm>
            <a:off x="1298689" y="1262616"/>
            <a:ext cx="8896350" cy="1809750"/>
          </a:xfrm>
          <a:prstGeom prst="rect">
            <a:avLst/>
          </a:prstGeom>
        </p:spPr>
      </p:pic>
      <p:sp>
        <p:nvSpPr>
          <p:cNvPr id="5" name="Flecha abajo 4"/>
          <p:cNvSpPr/>
          <p:nvPr/>
        </p:nvSpPr>
        <p:spPr>
          <a:xfrm>
            <a:off x="3241964" y="4217105"/>
            <a:ext cx="731520" cy="70658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echa abajo 5"/>
          <p:cNvSpPr/>
          <p:nvPr/>
        </p:nvSpPr>
        <p:spPr>
          <a:xfrm>
            <a:off x="5164400" y="4217105"/>
            <a:ext cx="731520" cy="70658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echa abajo 6"/>
          <p:cNvSpPr/>
          <p:nvPr/>
        </p:nvSpPr>
        <p:spPr>
          <a:xfrm>
            <a:off x="7090581" y="4217105"/>
            <a:ext cx="731520" cy="70658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4338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diamond(in)">
                                      <p:cBhvr>
                                        <p:cTn id="17" dur="20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45"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2000"/>
                                        <p:tgtEl>
                                          <p:spTgt spid="5"/>
                                        </p:tgtEl>
                                      </p:cBhvr>
                                    </p:animEffect>
                                    <p:anim calcmode="lin" valueType="num">
                                      <p:cBhvr>
                                        <p:cTn id="23" dur="2000" fill="hold"/>
                                        <p:tgtEl>
                                          <p:spTgt spid="5"/>
                                        </p:tgtEl>
                                        <p:attrNameLst>
                                          <p:attrName>ppt_w</p:attrName>
                                        </p:attrNameLst>
                                      </p:cBhvr>
                                      <p:tavLst>
                                        <p:tav tm="0" fmla="#ppt_w*sin(2.5*pi*$)">
                                          <p:val>
                                            <p:fltVal val="0"/>
                                          </p:val>
                                        </p:tav>
                                        <p:tav tm="100000">
                                          <p:val>
                                            <p:fltVal val="1"/>
                                          </p:val>
                                        </p:tav>
                                      </p:tavLst>
                                    </p:anim>
                                    <p:anim calcmode="lin" valueType="num">
                                      <p:cBhvr>
                                        <p:cTn id="24" dur="2000" fill="hold"/>
                                        <p:tgtEl>
                                          <p:spTgt spid="5"/>
                                        </p:tgtEl>
                                        <p:attrNameLst>
                                          <p:attrName>ppt_h</p:attrName>
                                        </p:attrNameLst>
                                      </p:cBhvr>
                                      <p:tavLst>
                                        <p:tav tm="0">
                                          <p:val>
                                            <p:strVal val="#ppt_h"/>
                                          </p:val>
                                        </p:tav>
                                        <p:tav tm="100000">
                                          <p:val>
                                            <p:strVal val="#ppt_h"/>
                                          </p:val>
                                        </p:tav>
                                      </p:tavLst>
                                    </p:anim>
                                  </p:childTnLst>
                                </p:cTn>
                              </p:par>
                              <p:par>
                                <p:cTn id="25" presetID="45"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2000"/>
                                        <p:tgtEl>
                                          <p:spTgt spid="6"/>
                                        </p:tgtEl>
                                      </p:cBhvr>
                                    </p:animEffect>
                                    <p:anim calcmode="lin" valueType="num">
                                      <p:cBhvr>
                                        <p:cTn id="28" dur="2000" fill="hold"/>
                                        <p:tgtEl>
                                          <p:spTgt spid="6"/>
                                        </p:tgtEl>
                                        <p:attrNameLst>
                                          <p:attrName>ppt_w</p:attrName>
                                        </p:attrNameLst>
                                      </p:cBhvr>
                                      <p:tavLst>
                                        <p:tav tm="0" fmla="#ppt_w*sin(2.5*pi*$)">
                                          <p:val>
                                            <p:fltVal val="0"/>
                                          </p:val>
                                        </p:tav>
                                        <p:tav tm="100000">
                                          <p:val>
                                            <p:fltVal val="1"/>
                                          </p:val>
                                        </p:tav>
                                      </p:tavLst>
                                    </p:anim>
                                    <p:anim calcmode="lin" valueType="num">
                                      <p:cBhvr>
                                        <p:cTn id="29" dur="2000" fill="hold"/>
                                        <p:tgtEl>
                                          <p:spTgt spid="6"/>
                                        </p:tgtEl>
                                        <p:attrNameLst>
                                          <p:attrName>ppt_h</p:attrName>
                                        </p:attrNameLst>
                                      </p:cBhvr>
                                      <p:tavLst>
                                        <p:tav tm="0">
                                          <p:val>
                                            <p:strVal val="#ppt_h"/>
                                          </p:val>
                                        </p:tav>
                                        <p:tav tm="100000">
                                          <p:val>
                                            <p:strVal val="#ppt_h"/>
                                          </p:val>
                                        </p:tav>
                                      </p:tavLst>
                                    </p:anim>
                                  </p:childTnLst>
                                </p:cTn>
                              </p:par>
                              <p:par>
                                <p:cTn id="30" presetID="45" presetClass="entr" presetSubtype="0"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2000"/>
                                        <p:tgtEl>
                                          <p:spTgt spid="7"/>
                                        </p:tgtEl>
                                      </p:cBhvr>
                                    </p:animEffect>
                                    <p:anim calcmode="lin" valueType="num">
                                      <p:cBhvr>
                                        <p:cTn id="33" dur="2000" fill="hold"/>
                                        <p:tgtEl>
                                          <p:spTgt spid="7"/>
                                        </p:tgtEl>
                                        <p:attrNameLst>
                                          <p:attrName>ppt_w</p:attrName>
                                        </p:attrNameLst>
                                      </p:cBhvr>
                                      <p:tavLst>
                                        <p:tav tm="0" fmla="#ppt_w*sin(2.5*pi*$)">
                                          <p:val>
                                            <p:fltVal val="0"/>
                                          </p:val>
                                        </p:tav>
                                        <p:tav tm="100000">
                                          <p:val>
                                            <p:fltVal val="1"/>
                                          </p:val>
                                        </p:tav>
                                      </p:tavLst>
                                    </p:anim>
                                    <p:anim calcmode="lin" valueType="num">
                                      <p:cBhvr>
                                        <p:cTn id="34" dur="2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839624" y="686059"/>
            <a:ext cx="5686425" cy="714375"/>
          </a:xfrm>
          <a:prstGeom prst="rect">
            <a:avLst/>
          </a:prstGeom>
        </p:spPr>
      </p:pic>
      <p:sp>
        <p:nvSpPr>
          <p:cNvPr id="3" name="Flecha abajo 2"/>
          <p:cNvSpPr/>
          <p:nvPr/>
        </p:nvSpPr>
        <p:spPr>
          <a:xfrm>
            <a:off x="2543694" y="1400434"/>
            <a:ext cx="473826" cy="13217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p:cNvPicPr>
            <a:picLocks noChangeAspect="1"/>
          </p:cNvPicPr>
          <p:nvPr/>
        </p:nvPicPr>
        <p:blipFill>
          <a:blip r:embed="rId3"/>
          <a:stretch>
            <a:fillRect/>
          </a:stretch>
        </p:blipFill>
        <p:spPr>
          <a:xfrm>
            <a:off x="1409007" y="2800696"/>
            <a:ext cx="8077200" cy="1905000"/>
          </a:xfrm>
          <a:prstGeom prst="rect">
            <a:avLst/>
          </a:prstGeom>
        </p:spPr>
      </p:pic>
      <p:sp>
        <p:nvSpPr>
          <p:cNvPr id="5" name="Rectángulo 4"/>
          <p:cNvSpPr/>
          <p:nvPr/>
        </p:nvSpPr>
        <p:spPr>
          <a:xfrm>
            <a:off x="986405" y="5531787"/>
            <a:ext cx="10483403" cy="3693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algn="ctr"/>
            <a:r>
              <a:rPr lang="es-CO" dirty="0" smtClean="0">
                <a:solidFill>
                  <a:srgbClr val="000000"/>
                </a:solidFill>
                <a:latin typeface="Arial" panose="020B0604020202020204" pitchFamily="34" charset="0"/>
              </a:rPr>
              <a:t>Estos son los Cursos en Progresos que tienes asignados</a:t>
            </a:r>
            <a:endParaRPr lang="es-CO" dirty="0">
              <a:solidFill>
                <a:srgbClr val="000000"/>
              </a:solidFill>
              <a:latin typeface="Arial" panose="020B0604020202020204" pitchFamily="34" charset="0"/>
            </a:endParaRPr>
          </a:p>
        </p:txBody>
      </p:sp>
    </p:spTree>
    <p:extLst>
      <p:ext uri="{BB962C8B-B14F-4D97-AF65-F5344CB8AC3E}">
        <p14:creationId xmlns:p14="http://schemas.microsoft.com/office/powerpoint/2010/main" val="2774594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plus(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3" presetClass="entr" presetSubtype="1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plus(in)">
                                      <p:cBhvr>
                                        <p:cTn id="2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839624" y="686059"/>
            <a:ext cx="5686425" cy="714375"/>
          </a:xfrm>
          <a:prstGeom prst="rect">
            <a:avLst/>
          </a:prstGeom>
        </p:spPr>
      </p:pic>
      <p:sp>
        <p:nvSpPr>
          <p:cNvPr id="3" name="Flecha abajo 2"/>
          <p:cNvSpPr/>
          <p:nvPr/>
        </p:nvSpPr>
        <p:spPr>
          <a:xfrm>
            <a:off x="4596937" y="1400434"/>
            <a:ext cx="473826" cy="13217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p:cNvPicPr>
            <a:picLocks noChangeAspect="1"/>
          </p:cNvPicPr>
          <p:nvPr/>
        </p:nvPicPr>
        <p:blipFill>
          <a:blip r:embed="rId3"/>
          <a:stretch>
            <a:fillRect/>
          </a:stretch>
        </p:blipFill>
        <p:spPr>
          <a:xfrm>
            <a:off x="1839624" y="2846070"/>
            <a:ext cx="8048625" cy="1714500"/>
          </a:xfrm>
          <a:prstGeom prst="rect">
            <a:avLst/>
          </a:prstGeom>
        </p:spPr>
      </p:pic>
      <p:sp>
        <p:nvSpPr>
          <p:cNvPr id="5" name="Rectángulo 4"/>
          <p:cNvSpPr/>
          <p:nvPr/>
        </p:nvSpPr>
        <p:spPr>
          <a:xfrm>
            <a:off x="986405" y="5531787"/>
            <a:ext cx="10483403" cy="3693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algn="ctr"/>
            <a:r>
              <a:rPr lang="es-CO" dirty="0" smtClean="0">
                <a:solidFill>
                  <a:srgbClr val="000000"/>
                </a:solidFill>
                <a:latin typeface="Arial" panose="020B0604020202020204" pitchFamily="34" charset="0"/>
              </a:rPr>
              <a:t>A la hora de la realización de esta guía, no tiene cursos complementados</a:t>
            </a:r>
            <a:endParaRPr lang="es-CO" dirty="0">
              <a:solidFill>
                <a:srgbClr val="000000"/>
              </a:solidFill>
              <a:latin typeface="Arial" panose="020B0604020202020204" pitchFamily="34" charset="0"/>
            </a:endParaRPr>
          </a:p>
        </p:txBody>
      </p:sp>
    </p:spTree>
    <p:extLst>
      <p:ext uri="{BB962C8B-B14F-4D97-AF65-F5344CB8AC3E}">
        <p14:creationId xmlns:p14="http://schemas.microsoft.com/office/powerpoint/2010/main" val="2134958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plus(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plus(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3" presetClass="entr" presetSubtype="1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plus(in)">
                                      <p:cBhvr>
                                        <p:cTn id="2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767282" y="129106"/>
            <a:ext cx="5686425" cy="714375"/>
          </a:xfrm>
          <a:prstGeom prst="rect">
            <a:avLst/>
          </a:prstGeom>
        </p:spPr>
      </p:pic>
      <p:sp>
        <p:nvSpPr>
          <p:cNvPr id="3" name="Flecha abajo 2"/>
          <p:cNvSpPr/>
          <p:nvPr/>
        </p:nvSpPr>
        <p:spPr>
          <a:xfrm>
            <a:off x="5486399" y="843481"/>
            <a:ext cx="473826" cy="7359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p:cNvPicPr>
            <a:picLocks noChangeAspect="1"/>
          </p:cNvPicPr>
          <p:nvPr/>
        </p:nvPicPr>
        <p:blipFill>
          <a:blip r:embed="rId3"/>
          <a:stretch>
            <a:fillRect/>
          </a:stretch>
        </p:blipFill>
        <p:spPr>
          <a:xfrm>
            <a:off x="1712423" y="1579418"/>
            <a:ext cx="6084916" cy="4514493"/>
          </a:xfrm>
          <a:prstGeom prst="rect">
            <a:avLst/>
          </a:prstGeom>
        </p:spPr>
      </p:pic>
      <p:sp>
        <p:nvSpPr>
          <p:cNvPr id="5" name="Rectángulo 4"/>
          <p:cNvSpPr/>
          <p:nvPr/>
        </p:nvSpPr>
        <p:spPr>
          <a:xfrm>
            <a:off x="8237914" y="3104471"/>
            <a:ext cx="3107204" cy="92333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algn="ctr"/>
            <a:r>
              <a:rPr lang="es-CO" dirty="0" smtClean="0">
                <a:solidFill>
                  <a:srgbClr val="000000"/>
                </a:solidFill>
                <a:latin typeface="Arial" panose="020B0604020202020204" pitchFamily="34" charset="0"/>
              </a:rPr>
              <a:t>Podrás observar los cursos archivados, o realizados en tu carreta</a:t>
            </a:r>
            <a:endParaRPr lang="es-CO" dirty="0">
              <a:solidFill>
                <a:srgbClr val="000000"/>
              </a:solidFill>
              <a:latin typeface="Arial" panose="020B0604020202020204" pitchFamily="34" charset="0"/>
            </a:endParaRPr>
          </a:p>
        </p:txBody>
      </p:sp>
    </p:spTree>
    <p:extLst>
      <p:ext uri="{BB962C8B-B14F-4D97-AF65-F5344CB8AC3E}">
        <p14:creationId xmlns:p14="http://schemas.microsoft.com/office/powerpoint/2010/main" val="192316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plus(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plus(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3" presetClass="entr" presetSubtype="1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plus(in)">
                                      <p:cBhvr>
                                        <p:cTn id="2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srcRect b="53527"/>
          <a:stretch/>
        </p:blipFill>
        <p:spPr>
          <a:xfrm>
            <a:off x="689311" y="783363"/>
            <a:ext cx="10410825" cy="1828167"/>
          </a:xfrm>
          <a:prstGeom prst="rect">
            <a:avLst/>
          </a:prstGeom>
        </p:spPr>
      </p:pic>
      <p:pic>
        <p:nvPicPr>
          <p:cNvPr id="7" name="Imagen 6"/>
          <p:cNvPicPr>
            <a:picLocks noChangeAspect="1"/>
          </p:cNvPicPr>
          <p:nvPr/>
        </p:nvPicPr>
        <p:blipFill>
          <a:blip r:embed="rId3"/>
          <a:stretch>
            <a:fillRect/>
          </a:stretch>
        </p:blipFill>
        <p:spPr>
          <a:xfrm>
            <a:off x="2243204" y="2745451"/>
            <a:ext cx="8096250" cy="1009650"/>
          </a:xfrm>
          <a:prstGeom prst="rect">
            <a:avLst/>
          </a:prstGeom>
        </p:spPr>
      </p:pic>
      <p:sp>
        <p:nvSpPr>
          <p:cNvPr id="2" name="Rectángulo 1"/>
          <p:cNvSpPr/>
          <p:nvPr/>
        </p:nvSpPr>
        <p:spPr>
          <a:xfrm>
            <a:off x="1326524" y="190899"/>
            <a:ext cx="9929610" cy="369332"/>
          </a:xfrm>
          <a:prstGeom prst="rect">
            <a:avLst/>
          </a:prstGeom>
        </p:spPr>
        <p:txBody>
          <a:bodyPr wrap="square">
            <a:spAutoFit/>
          </a:bodyPr>
          <a:lstStyle/>
          <a:p>
            <a:r>
              <a:rPr lang="es-CO" dirty="0">
                <a:solidFill>
                  <a:srgbClr val="000000"/>
                </a:solidFill>
                <a:latin typeface="Arial" panose="020B0604020202020204" pitchFamily="34" charset="0"/>
              </a:rPr>
              <a:t> </a:t>
            </a:r>
            <a:r>
              <a:rPr lang="es-CO" dirty="0" smtClean="0">
                <a:solidFill>
                  <a:srgbClr val="000000"/>
                </a:solidFill>
                <a:latin typeface="Arial" panose="020B0604020202020204" pitchFamily="34" charset="0"/>
              </a:rPr>
              <a:t>* Para INGRESAR a Cursos en Progreso, debes selección el Curso.</a:t>
            </a:r>
            <a:endParaRPr lang="es-CO" dirty="0"/>
          </a:p>
        </p:txBody>
      </p:sp>
      <p:sp>
        <p:nvSpPr>
          <p:cNvPr id="9" name="CuadroTexto 8"/>
          <p:cNvSpPr txBox="1"/>
          <p:nvPr/>
        </p:nvSpPr>
        <p:spPr>
          <a:xfrm>
            <a:off x="520739" y="4950877"/>
            <a:ext cx="4799391" cy="707886"/>
          </a:xfrm>
          <a:prstGeom prst="rect">
            <a:avLst/>
          </a:prstGeom>
        </p:spPr>
        <p:style>
          <a:lnRef idx="0">
            <a:schemeClr val="accent6"/>
          </a:lnRef>
          <a:fillRef idx="3">
            <a:schemeClr val="accent6"/>
          </a:fillRef>
          <a:effectRef idx="3">
            <a:schemeClr val="accent6"/>
          </a:effectRef>
          <a:fontRef idx="minor">
            <a:schemeClr val="lt1"/>
          </a:fontRef>
        </p:style>
        <p:txBody>
          <a:bodyPr wrap="none" rtlCol="0">
            <a:spAutoFit/>
          </a:bodyPr>
          <a:lstStyle/>
          <a:p>
            <a:r>
              <a:rPr lang="es-CO" sz="2000" dirty="0" smtClean="0"/>
              <a:t>Puedes también, hacer Clic sobre el Nombre</a:t>
            </a:r>
          </a:p>
          <a:p>
            <a:r>
              <a:rPr lang="es-CO" sz="2000" dirty="0" smtClean="0"/>
              <a:t>Del </a:t>
            </a:r>
            <a:r>
              <a:rPr lang="es-CO" sz="2000" b="1" i="1" dirty="0" smtClean="0">
                <a:solidFill>
                  <a:srgbClr val="FF0000"/>
                </a:solidFill>
              </a:rPr>
              <a:t>curso en progreso</a:t>
            </a:r>
            <a:endParaRPr lang="es-CO" sz="2000" b="1" i="1" dirty="0">
              <a:solidFill>
                <a:srgbClr val="FF0000"/>
              </a:solidFill>
            </a:endParaRPr>
          </a:p>
        </p:txBody>
      </p:sp>
      <p:cxnSp>
        <p:nvCxnSpPr>
          <p:cNvPr id="11" name="Conector recto de flecha 10"/>
          <p:cNvCxnSpPr>
            <a:stCxn id="9" idx="0"/>
          </p:cNvCxnSpPr>
          <p:nvPr/>
        </p:nvCxnSpPr>
        <p:spPr>
          <a:xfrm flipV="1">
            <a:off x="2920435" y="3755101"/>
            <a:ext cx="271652" cy="1195776"/>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43838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plus(in)">
                                      <p:cBhvr>
                                        <p:cTn id="12" dur="2000"/>
                                        <p:tgtEl>
                                          <p:spTgt spid="3"/>
                                        </p:tgtEl>
                                      </p:cBhvr>
                                    </p:animEffect>
                                  </p:childTnLst>
                                </p:cTn>
                              </p:par>
                              <p:par>
                                <p:cTn id="13" presetID="13" presetClass="entr" presetSubtype="16"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plus(in)">
                                      <p:cBhvr>
                                        <p:cTn id="15" dur="2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ox(in)">
                                      <p:cBhvr>
                                        <p:cTn id="20" dur="2000"/>
                                        <p:tgtEl>
                                          <p:spTgt spid="11"/>
                                        </p:tgtEl>
                                      </p:cBhvr>
                                    </p:animEffect>
                                  </p:childTnLst>
                                </p:cTn>
                              </p:par>
                              <p:par>
                                <p:cTn id="21" presetID="4" presetClass="entr" presetSubtype="16"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ox(in)">
                                      <p:cBhvr>
                                        <p:cTn id="23"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244578" y="882552"/>
            <a:ext cx="11328400" cy="5105400"/>
          </a:xfrm>
          <a:prstGeom prst="rect">
            <a:avLst/>
          </a:prstGeom>
        </p:spPr>
      </p:pic>
      <p:sp>
        <p:nvSpPr>
          <p:cNvPr id="3" name="CuadroTexto 2"/>
          <p:cNvSpPr txBox="1"/>
          <p:nvPr/>
        </p:nvSpPr>
        <p:spPr>
          <a:xfrm>
            <a:off x="2863614" y="231009"/>
            <a:ext cx="5814540" cy="584775"/>
          </a:xfrm>
          <a:prstGeom prst="rect">
            <a:avLst/>
          </a:prstGeom>
          <a:noFill/>
        </p:spPr>
        <p:txBody>
          <a:bodyPr wrap="none" rtlCol="0">
            <a:spAutoFit/>
          </a:bodyPr>
          <a:lstStyle/>
          <a:p>
            <a:pPr algn="ctr"/>
            <a:r>
              <a:rPr lang="es-CO" sz="1600" dirty="0" smtClean="0">
                <a:latin typeface="Arial Black" panose="020B0A04020102020204" pitchFamily="34" charset="0"/>
              </a:rPr>
              <a:t>Una vez hallas hecho clic en el curso en Progreso</a:t>
            </a:r>
          </a:p>
          <a:p>
            <a:pPr algn="ctr"/>
            <a:r>
              <a:rPr lang="es-CO" sz="1600" dirty="0" smtClean="0">
                <a:latin typeface="Arial Black" panose="020B0A04020102020204" pitchFamily="34" charset="0"/>
              </a:rPr>
              <a:t>Te aparecerá una nueva Interfaz gráfica </a:t>
            </a:r>
            <a:endParaRPr lang="es-CO" sz="1600" dirty="0">
              <a:latin typeface="Arial Black" panose="020B0A04020102020204" pitchFamily="34" charset="0"/>
            </a:endParaRPr>
          </a:p>
        </p:txBody>
      </p:sp>
      <p:sp>
        <p:nvSpPr>
          <p:cNvPr id="4" name="CuadroTexto 3"/>
          <p:cNvSpPr txBox="1"/>
          <p:nvPr/>
        </p:nvSpPr>
        <p:spPr>
          <a:xfrm>
            <a:off x="5118689" y="957369"/>
            <a:ext cx="4292970" cy="461665"/>
          </a:xfrm>
          <a:prstGeom prst="rect">
            <a:avLst/>
          </a:prstGeom>
        </p:spPr>
        <p:style>
          <a:lnRef idx="0">
            <a:schemeClr val="accent6"/>
          </a:lnRef>
          <a:fillRef idx="3">
            <a:schemeClr val="accent6"/>
          </a:fillRef>
          <a:effectRef idx="3">
            <a:schemeClr val="accent6"/>
          </a:effectRef>
          <a:fontRef idx="minor">
            <a:schemeClr val="lt1"/>
          </a:fontRef>
        </p:style>
        <p:txBody>
          <a:bodyPr wrap="none" rtlCol="0">
            <a:spAutoFit/>
          </a:bodyPr>
          <a:lstStyle/>
          <a:p>
            <a:r>
              <a:rPr lang="es-CO" sz="2400" dirty="0" smtClean="0"/>
              <a:t>El curso en progreso que elegiste</a:t>
            </a:r>
            <a:endParaRPr lang="es-CO" sz="2400" dirty="0"/>
          </a:p>
        </p:txBody>
      </p:sp>
      <p:cxnSp>
        <p:nvCxnSpPr>
          <p:cNvPr id="6" name="Conector recto de flecha 5"/>
          <p:cNvCxnSpPr/>
          <p:nvPr/>
        </p:nvCxnSpPr>
        <p:spPr>
          <a:xfrm flipH="1">
            <a:off x="3683358" y="1196982"/>
            <a:ext cx="1416676" cy="12879"/>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
        <p:nvSpPr>
          <p:cNvPr id="7" name="CuadroTexto 6"/>
          <p:cNvSpPr txBox="1"/>
          <p:nvPr/>
        </p:nvSpPr>
        <p:spPr>
          <a:xfrm>
            <a:off x="2874614" y="1660144"/>
            <a:ext cx="3034164" cy="461665"/>
          </a:xfrm>
          <a:prstGeom prst="rect">
            <a:avLst/>
          </a:prstGeom>
        </p:spPr>
        <p:style>
          <a:lnRef idx="0">
            <a:schemeClr val="accent6"/>
          </a:lnRef>
          <a:fillRef idx="3">
            <a:schemeClr val="accent6"/>
          </a:fillRef>
          <a:effectRef idx="3">
            <a:schemeClr val="accent6"/>
          </a:effectRef>
          <a:fontRef idx="minor">
            <a:schemeClr val="lt1"/>
          </a:fontRef>
        </p:style>
        <p:txBody>
          <a:bodyPr wrap="none" rtlCol="0">
            <a:spAutoFit/>
          </a:bodyPr>
          <a:lstStyle/>
          <a:p>
            <a:r>
              <a:rPr lang="es-CO" sz="2400" dirty="0" smtClean="0"/>
              <a:t>El nombre del Docente</a:t>
            </a:r>
            <a:endParaRPr lang="es-CO" sz="2400" dirty="0"/>
          </a:p>
        </p:txBody>
      </p:sp>
      <p:cxnSp>
        <p:nvCxnSpPr>
          <p:cNvPr id="8" name="Conector recto de flecha 7"/>
          <p:cNvCxnSpPr/>
          <p:nvPr/>
        </p:nvCxnSpPr>
        <p:spPr>
          <a:xfrm flipH="1">
            <a:off x="2427316" y="2203088"/>
            <a:ext cx="1789813" cy="559094"/>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
        <p:nvSpPr>
          <p:cNvPr id="10" name="CuadroTexto 9"/>
          <p:cNvSpPr txBox="1"/>
          <p:nvPr/>
        </p:nvSpPr>
        <p:spPr>
          <a:xfrm>
            <a:off x="8931830" y="3569419"/>
            <a:ext cx="3059043" cy="461665"/>
          </a:xfrm>
          <a:prstGeom prst="rect">
            <a:avLst/>
          </a:prstGeom>
        </p:spPr>
        <p:style>
          <a:lnRef idx="0">
            <a:schemeClr val="accent6"/>
          </a:lnRef>
          <a:fillRef idx="3">
            <a:schemeClr val="accent6"/>
          </a:fillRef>
          <a:effectRef idx="3">
            <a:schemeClr val="accent6"/>
          </a:effectRef>
          <a:fontRef idx="minor">
            <a:schemeClr val="lt1"/>
          </a:fontRef>
        </p:style>
        <p:txBody>
          <a:bodyPr wrap="none" rtlCol="0">
            <a:spAutoFit/>
          </a:bodyPr>
          <a:lstStyle/>
          <a:p>
            <a:r>
              <a:rPr lang="es-CO" sz="2400" dirty="0" smtClean="0"/>
              <a:t>Una serie de Botones…</a:t>
            </a:r>
            <a:endParaRPr lang="es-CO" sz="2400" dirty="0"/>
          </a:p>
        </p:txBody>
      </p:sp>
      <p:cxnSp>
        <p:nvCxnSpPr>
          <p:cNvPr id="11" name="Conector recto de flecha 10"/>
          <p:cNvCxnSpPr/>
          <p:nvPr/>
        </p:nvCxnSpPr>
        <p:spPr>
          <a:xfrm flipV="1">
            <a:off x="10461351" y="1479666"/>
            <a:ext cx="320258" cy="2089753"/>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
        <p:nvSpPr>
          <p:cNvPr id="18" name="CuadroTexto 17"/>
          <p:cNvSpPr txBox="1"/>
          <p:nvPr/>
        </p:nvSpPr>
        <p:spPr>
          <a:xfrm>
            <a:off x="910234" y="5945651"/>
            <a:ext cx="3055645" cy="461665"/>
          </a:xfrm>
          <a:prstGeom prst="rect">
            <a:avLst/>
          </a:prstGeom>
        </p:spPr>
        <p:style>
          <a:lnRef idx="0">
            <a:schemeClr val="accent6"/>
          </a:lnRef>
          <a:fillRef idx="3">
            <a:schemeClr val="accent6"/>
          </a:fillRef>
          <a:effectRef idx="3">
            <a:schemeClr val="accent6"/>
          </a:effectRef>
          <a:fontRef idx="minor">
            <a:schemeClr val="lt1"/>
          </a:fontRef>
        </p:style>
        <p:txBody>
          <a:bodyPr wrap="none" rtlCol="0">
            <a:spAutoFit/>
          </a:bodyPr>
          <a:lstStyle/>
          <a:p>
            <a:r>
              <a:rPr lang="es-CO" sz="2400" dirty="0" smtClean="0"/>
              <a:t>Anuncios programados</a:t>
            </a:r>
            <a:endParaRPr lang="es-CO" sz="2400" dirty="0"/>
          </a:p>
        </p:txBody>
      </p:sp>
    </p:spTree>
    <p:extLst>
      <p:ext uri="{BB962C8B-B14F-4D97-AF65-F5344CB8AC3E}">
        <p14:creationId xmlns:p14="http://schemas.microsoft.com/office/powerpoint/2010/main" val="81571225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plus(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amond(in)">
                                      <p:cBhvr>
                                        <p:cTn id="17" dur="2000"/>
                                        <p:tgtEl>
                                          <p:spTgt spid="6"/>
                                        </p:tgtEl>
                                      </p:cBhvr>
                                    </p:animEffect>
                                  </p:childTnLst>
                                </p:cTn>
                              </p:par>
                              <p:par>
                                <p:cTn id="18" presetID="8" presetClass="entr" presetSubtype="16"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diamond(in)">
                                      <p:cBhvr>
                                        <p:cTn id="20" dur="20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8" presetClass="entr" presetSubtype="16"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diamond(in)">
                                      <p:cBhvr>
                                        <p:cTn id="25" dur="2000"/>
                                        <p:tgtEl>
                                          <p:spTgt spid="8"/>
                                        </p:tgtEl>
                                      </p:cBhvr>
                                    </p:animEffect>
                                  </p:childTnLst>
                                </p:cTn>
                              </p:par>
                              <p:par>
                                <p:cTn id="26" presetID="8" presetClass="entr" presetSubtype="16"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diamond(in)">
                                      <p:cBhvr>
                                        <p:cTn id="28" dur="20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21" presetClass="entr" presetSubtype="1"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heel(1)">
                                      <p:cBhvr>
                                        <p:cTn id="33" dur="2000"/>
                                        <p:tgtEl>
                                          <p:spTgt spid="11"/>
                                        </p:tgtEl>
                                      </p:cBhvr>
                                    </p:animEffect>
                                  </p:childTnLst>
                                </p:cTn>
                              </p:par>
                              <p:par>
                                <p:cTn id="34" presetID="21" presetClass="entr" presetSubtype="1"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heel(1)">
                                      <p:cBhvr>
                                        <p:cTn id="36" dur="2000"/>
                                        <p:tgtEl>
                                          <p:spTgt spid="10"/>
                                        </p:tgtEl>
                                      </p:cBhvr>
                                    </p:animEffect>
                                  </p:childTnLst>
                                </p:cTn>
                              </p:par>
                              <p:par>
                                <p:cTn id="37" presetID="8" presetClass="entr" presetSubtype="16"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diamond(in)">
                                      <p:cBhvr>
                                        <p:cTn id="39"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7" grpId="0" animBg="1"/>
      <p:bldP spid="10" grpId="0" animBg="1"/>
      <p:bldP spid="1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p:cNvPicPr>
            <a:picLocks noChangeAspect="1"/>
          </p:cNvPicPr>
          <p:nvPr/>
        </p:nvPicPr>
        <p:blipFill>
          <a:blip r:embed="rId2"/>
          <a:stretch>
            <a:fillRect/>
          </a:stretch>
        </p:blipFill>
        <p:spPr>
          <a:xfrm>
            <a:off x="827228" y="3215432"/>
            <a:ext cx="6181725" cy="2933700"/>
          </a:xfrm>
          <a:prstGeom prst="rect">
            <a:avLst/>
          </a:prstGeom>
        </p:spPr>
      </p:pic>
      <p:pic>
        <p:nvPicPr>
          <p:cNvPr id="7" name="Imagen 6"/>
          <p:cNvPicPr>
            <a:picLocks noChangeAspect="1"/>
          </p:cNvPicPr>
          <p:nvPr/>
        </p:nvPicPr>
        <p:blipFill>
          <a:blip r:embed="rId3"/>
          <a:stretch>
            <a:fillRect/>
          </a:stretch>
        </p:blipFill>
        <p:spPr>
          <a:xfrm>
            <a:off x="925223" y="1034036"/>
            <a:ext cx="5597763" cy="1368342"/>
          </a:xfrm>
          <a:prstGeom prst="rect">
            <a:avLst/>
          </a:prstGeom>
        </p:spPr>
      </p:pic>
      <p:sp>
        <p:nvSpPr>
          <p:cNvPr id="3" name="CuadroTexto 2"/>
          <p:cNvSpPr txBox="1"/>
          <p:nvPr/>
        </p:nvSpPr>
        <p:spPr>
          <a:xfrm>
            <a:off x="9298547" y="1884679"/>
            <a:ext cx="2148581" cy="830997"/>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s-CO" sz="2400" dirty="0" smtClean="0"/>
              <a:t>El nombre del </a:t>
            </a:r>
          </a:p>
          <a:p>
            <a:pPr algn="ctr"/>
            <a:r>
              <a:rPr lang="es-CO" sz="2400" dirty="0" smtClean="0"/>
              <a:t>Docente</a:t>
            </a:r>
            <a:endParaRPr lang="es-CO" sz="2400" dirty="0"/>
          </a:p>
        </p:txBody>
      </p:sp>
      <p:cxnSp>
        <p:nvCxnSpPr>
          <p:cNvPr id="4" name="Conector recto de flecha 3"/>
          <p:cNvCxnSpPr/>
          <p:nvPr/>
        </p:nvCxnSpPr>
        <p:spPr>
          <a:xfrm flipH="1" flipV="1">
            <a:off x="4995949" y="1512916"/>
            <a:ext cx="4302599" cy="741095"/>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
        <p:nvSpPr>
          <p:cNvPr id="5" name="CuadroTexto 4"/>
          <p:cNvSpPr txBox="1"/>
          <p:nvPr/>
        </p:nvSpPr>
        <p:spPr>
          <a:xfrm>
            <a:off x="7895534" y="4592057"/>
            <a:ext cx="2806025" cy="1200329"/>
          </a:xfrm>
          <a:prstGeom prst="rect">
            <a:avLst/>
          </a:prstGeom>
        </p:spPr>
        <p:style>
          <a:lnRef idx="0">
            <a:schemeClr val="accent6"/>
          </a:lnRef>
          <a:fillRef idx="3">
            <a:schemeClr val="accent6"/>
          </a:fillRef>
          <a:effectRef idx="3">
            <a:schemeClr val="accent6"/>
          </a:effectRef>
          <a:fontRef idx="minor">
            <a:schemeClr val="lt1"/>
          </a:fontRef>
        </p:style>
        <p:txBody>
          <a:bodyPr wrap="none" rtlCol="0">
            <a:spAutoFit/>
          </a:bodyPr>
          <a:lstStyle/>
          <a:p>
            <a:r>
              <a:rPr lang="es-CO" sz="2400" dirty="0" smtClean="0"/>
              <a:t>Como también</a:t>
            </a:r>
          </a:p>
          <a:p>
            <a:r>
              <a:rPr lang="es-CO" sz="2400" dirty="0" smtClean="0"/>
              <a:t>podrás descargar los </a:t>
            </a:r>
          </a:p>
          <a:p>
            <a:r>
              <a:rPr lang="es-CO" sz="2400" dirty="0" smtClean="0"/>
              <a:t>Archivos subidos…</a:t>
            </a:r>
            <a:endParaRPr lang="es-CO" sz="2400" dirty="0"/>
          </a:p>
        </p:txBody>
      </p:sp>
      <p:cxnSp>
        <p:nvCxnSpPr>
          <p:cNvPr id="6" name="Conector recto de flecha 5"/>
          <p:cNvCxnSpPr/>
          <p:nvPr/>
        </p:nvCxnSpPr>
        <p:spPr>
          <a:xfrm flipH="1">
            <a:off x="5478087" y="5130800"/>
            <a:ext cx="2353580" cy="122844"/>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
        <p:nvSpPr>
          <p:cNvPr id="9" name="CuadroTexto 8"/>
          <p:cNvSpPr txBox="1"/>
          <p:nvPr/>
        </p:nvSpPr>
        <p:spPr>
          <a:xfrm>
            <a:off x="1241858" y="291531"/>
            <a:ext cx="9146478" cy="461665"/>
          </a:xfrm>
          <a:prstGeom prst="rect">
            <a:avLst/>
          </a:prstGeom>
          <a:noFill/>
        </p:spPr>
        <p:txBody>
          <a:bodyPr wrap="none" rtlCol="0">
            <a:spAutoFit/>
          </a:bodyPr>
          <a:lstStyle/>
          <a:p>
            <a:r>
              <a:rPr lang="es-CO" sz="2400" dirty="0" smtClean="0">
                <a:latin typeface="Arial Black" panose="020B0A04020102020204" pitchFamily="34" charset="0"/>
              </a:rPr>
              <a:t>Veamos la Interfaz un poco mas de cerca (Anuncios) </a:t>
            </a:r>
            <a:endParaRPr lang="es-CO" sz="2400" dirty="0">
              <a:latin typeface="Arial Black" panose="020B0A04020102020204" pitchFamily="34" charset="0"/>
            </a:endParaRPr>
          </a:p>
        </p:txBody>
      </p:sp>
      <p:sp>
        <p:nvSpPr>
          <p:cNvPr id="10" name="CuadroTexto 9"/>
          <p:cNvSpPr txBox="1"/>
          <p:nvPr/>
        </p:nvSpPr>
        <p:spPr>
          <a:xfrm>
            <a:off x="5934662" y="2254011"/>
            <a:ext cx="2148581" cy="830997"/>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s-CO" sz="2400" dirty="0" smtClean="0"/>
              <a:t>La fecha en que ingresó</a:t>
            </a:r>
            <a:endParaRPr lang="es-CO" sz="2400" dirty="0"/>
          </a:p>
        </p:txBody>
      </p:sp>
      <p:cxnSp>
        <p:nvCxnSpPr>
          <p:cNvPr id="11" name="Conector recto de flecha 10"/>
          <p:cNvCxnSpPr/>
          <p:nvPr/>
        </p:nvCxnSpPr>
        <p:spPr>
          <a:xfrm flipH="1" flipV="1">
            <a:off x="3532909" y="1884679"/>
            <a:ext cx="2310938" cy="830997"/>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6412294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plus(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heckerboard(across)">
                                      <p:cBhvr>
                                        <p:cTn id="17" dur="500"/>
                                        <p:tgtEl>
                                          <p:spTgt spid="11"/>
                                        </p:tgtEl>
                                      </p:cBhvr>
                                    </p:animEffect>
                                  </p:childTnLst>
                                </p:cTn>
                              </p:par>
                              <p:par>
                                <p:cTn id="18" presetID="5" presetClass="entr" presetSubtype="1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checkerboard(across)">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3" presetClass="entr" presetSubtype="16"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plus(in)">
                                      <p:cBhvr>
                                        <p:cTn id="25" dur="2000"/>
                                        <p:tgtEl>
                                          <p:spTgt spid="4"/>
                                        </p:tgtEl>
                                      </p:cBhvr>
                                    </p:animEffect>
                                  </p:childTnLst>
                                </p:cTn>
                              </p:par>
                              <p:par>
                                <p:cTn id="26" presetID="13" presetClass="entr" presetSubtype="16" fill="hold" grpId="0"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plus(in)">
                                      <p:cBhvr>
                                        <p:cTn id="28" dur="20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30" presetClass="entr" presetSubtype="0"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800" decel="100000"/>
                                        <p:tgtEl>
                                          <p:spTgt spid="14"/>
                                        </p:tgtEl>
                                      </p:cBhvr>
                                    </p:animEffect>
                                    <p:anim calcmode="lin" valueType="num">
                                      <p:cBhvr>
                                        <p:cTn id="34" dur="800" decel="100000" fill="hold"/>
                                        <p:tgtEl>
                                          <p:spTgt spid="14"/>
                                        </p:tgtEl>
                                        <p:attrNameLst>
                                          <p:attrName>style.rotation</p:attrName>
                                        </p:attrNameLst>
                                      </p:cBhvr>
                                      <p:tavLst>
                                        <p:tav tm="0">
                                          <p:val>
                                            <p:fltVal val="-90"/>
                                          </p:val>
                                        </p:tav>
                                        <p:tav tm="100000">
                                          <p:val>
                                            <p:fltVal val="0"/>
                                          </p:val>
                                        </p:tav>
                                      </p:tavLst>
                                    </p:anim>
                                    <p:anim calcmode="lin" valueType="num">
                                      <p:cBhvr>
                                        <p:cTn id="35" dur="800" decel="100000" fill="hold"/>
                                        <p:tgtEl>
                                          <p:spTgt spid="14"/>
                                        </p:tgtEl>
                                        <p:attrNameLst>
                                          <p:attrName>ppt_x</p:attrName>
                                        </p:attrNameLst>
                                      </p:cBhvr>
                                      <p:tavLst>
                                        <p:tav tm="0">
                                          <p:val>
                                            <p:strVal val="#ppt_x+0.4"/>
                                          </p:val>
                                        </p:tav>
                                        <p:tav tm="100000">
                                          <p:val>
                                            <p:strVal val="#ppt_x-0.05"/>
                                          </p:val>
                                        </p:tav>
                                      </p:tavLst>
                                    </p:anim>
                                    <p:anim calcmode="lin" valueType="num">
                                      <p:cBhvr>
                                        <p:cTn id="36" dur="800" decel="100000" fill="hold"/>
                                        <p:tgtEl>
                                          <p:spTgt spid="14"/>
                                        </p:tgtEl>
                                        <p:attrNameLst>
                                          <p:attrName>ppt_y</p:attrName>
                                        </p:attrNameLst>
                                      </p:cBhvr>
                                      <p:tavLst>
                                        <p:tav tm="0">
                                          <p:val>
                                            <p:strVal val="#ppt_y-0.4"/>
                                          </p:val>
                                        </p:tav>
                                        <p:tav tm="100000">
                                          <p:val>
                                            <p:strVal val="#ppt_y+0.1"/>
                                          </p:val>
                                        </p:tav>
                                      </p:tavLst>
                                    </p:anim>
                                    <p:anim calcmode="lin" valueType="num">
                                      <p:cBhvr>
                                        <p:cTn id="37"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38"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8" presetClass="entr" presetSubtype="16"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diamond(in)">
                                      <p:cBhvr>
                                        <p:cTn id="43" dur="2000"/>
                                        <p:tgtEl>
                                          <p:spTgt spid="6"/>
                                        </p:tgtEl>
                                      </p:cBhvr>
                                    </p:animEffect>
                                  </p:childTnLst>
                                </p:cTn>
                              </p:par>
                              <p:par>
                                <p:cTn id="44" presetID="8" presetClass="entr" presetSubtype="16" fill="hold" grpId="0" nodeType="with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diamond(in)">
                                      <p:cBhvr>
                                        <p:cTn id="46"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9" grpId="0"/>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o 8"/>
          <p:cNvGrpSpPr/>
          <p:nvPr/>
        </p:nvGrpSpPr>
        <p:grpSpPr>
          <a:xfrm>
            <a:off x="555388" y="213880"/>
            <a:ext cx="10846204" cy="2739390"/>
            <a:chOff x="555388" y="213880"/>
            <a:chExt cx="10846204" cy="2739390"/>
          </a:xfrm>
        </p:grpSpPr>
        <p:pic>
          <p:nvPicPr>
            <p:cNvPr id="7" name="Imagen 6"/>
            <p:cNvPicPr>
              <a:picLocks noChangeAspect="1"/>
            </p:cNvPicPr>
            <p:nvPr/>
          </p:nvPicPr>
          <p:blipFill rotWithShape="1">
            <a:blip r:embed="rId2"/>
            <a:srcRect t="73059"/>
            <a:stretch/>
          </p:blipFill>
          <p:spPr>
            <a:xfrm>
              <a:off x="555388" y="1870364"/>
              <a:ext cx="10696575" cy="1082906"/>
            </a:xfrm>
            <a:prstGeom prst="rect">
              <a:avLst/>
            </a:prstGeom>
          </p:spPr>
        </p:pic>
        <p:pic>
          <p:nvPicPr>
            <p:cNvPr id="4" name="Imagen 3"/>
            <p:cNvPicPr>
              <a:picLocks noChangeAspect="1"/>
            </p:cNvPicPr>
            <p:nvPr/>
          </p:nvPicPr>
          <p:blipFill rotWithShape="1">
            <a:blip r:embed="rId2"/>
            <a:srcRect b="58789"/>
            <a:stretch/>
          </p:blipFill>
          <p:spPr>
            <a:xfrm>
              <a:off x="705017" y="213880"/>
              <a:ext cx="10696575" cy="1656484"/>
            </a:xfrm>
            <a:prstGeom prst="rect">
              <a:avLst/>
            </a:prstGeom>
          </p:spPr>
        </p:pic>
      </p:grpSp>
      <p:sp>
        <p:nvSpPr>
          <p:cNvPr id="3" name="Rectángulo 2"/>
          <p:cNvSpPr/>
          <p:nvPr/>
        </p:nvSpPr>
        <p:spPr>
          <a:xfrm>
            <a:off x="1270837" y="4299428"/>
            <a:ext cx="9981126" cy="1938992"/>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r>
              <a:rPr lang="es-CO" sz="240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rPr>
              <a:t>Al darle clic a cualquiera de los cursos que contengan porcentaje estarás ingresando a tu  aula virtual. Tu aula virtual constituye  el nuevo entorno del aprendizaje al convertirse en un poderoso dispositivo de comunicación y de distribución de saberes que, además, ofrece un "espacio" para atender, orientar y evaluar a los participantes. </a:t>
            </a:r>
            <a:endParaRPr lang="es-CO" sz="2400" dirty="0">
              <a:ln w="0"/>
              <a:solidFill>
                <a:schemeClr val="tx1"/>
              </a:solidFill>
              <a:effectLst>
                <a:outerShdw blurRad="38100" dist="19050" dir="2700000" algn="tl" rotWithShape="0">
                  <a:schemeClr val="dk1">
                    <a:alpha val="40000"/>
                  </a:schemeClr>
                </a:outerShdw>
              </a:effectLst>
            </a:endParaRPr>
          </a:p>
        </p:txBody>
      </p:sp>
      <p:cxnSp>
        <p:nvCxnSpPr>
          <p:cNvPr id="5" name="Conector recto de flecha 4"/>
          <p:cNvCxnSpPr/>
          <p:nvPr/>
        </p:nvCxnSpPr>
        <p:spPr>
          <a:xfrm flipV="1">
            <a:off x="7398918" y="2527069"/>
            <a:ext cx="2385162" cy="780144"/>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
        <p:nvSpPr>
          <p:cNvPr id="11" name="Rectángulo 10"/>
          <p:cNvSpPr/>
          <p:nvPr/>
        </p:nvSpPr>
        <p:spPr>
          <a:xfrm>
            <a:off x="615143" y="2953270"/>
            <a:ext cx="6724020" cy="707886"/>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r>
              <a:rPr lang="es-CO" sz="2000" b="1" dirty="0" smtClean="0">
                <a:ln w="0"/>
                <a:solidFill>
                  <a:srgbClr val="FF0000"/>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rPr>
              <a:t>Que significa ese porcentaje?. </a:t>
            </a:r>
            <a:r>
              <a:rPr lang="es-CO" sz="2000" dirty="0" smtClean="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rPr>
              <a:t>El número de veces que has ingresado e interactuado en el curso en progreso </a:t>
            </a:r>
            <a:endParaRPr lang="es-CO" sz="200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00084754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edge">
                                      <p:cBhvr>
                                        <p:cTn id="12" dur="2000"/>
                                        <p:tgtEl>
                                          <p:spTgt spid="11"/>
                                        </p:tgtEl>
                                      </p:cBhvr>
                                    </p:animEffect>
                                  </p:childTnLst>
                                </p:cTn>
                              </p:par>
                              <p:par>
                                <p:cTn id="13" presetID="2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edge">
                                      <p:cBhvr>
                                        <p:cTn id="15" dur="2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30"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800" decel="100000"/>
                                        <p:tgtEl>
                                          <p:spTgt spid="3"/>
                                        </p:tgtEl>
                                      </p:cBhvr>
                                    </p:animEffect>
                                    <p:anim calcmode="lin" valueType="num">
                                      <p:cBhvr>
                                        <p:cTn id="21" dur="800" decel="100000" fill="hold"/>
                                        <p:tgtEl>
                                          <p:spTgt spid="3"/>
                                        </p:tgtEl>
                                        <p:attrNameLst>
                                          <p:attrName>style.rotation</p:attrName>
                                        </p:attrNameLst>
                                      </p:cBhvr>
                                      <p:tavLst>
                                        <p:tav tm="0">
                                          <p:val>
                                            <p:fltVal val="-90"/>
                                          </p:val>
                                        </p:tav>
                                        <p:tav tm="100000">
                                          <p:val>
                                            <p:fltVal val="0"/>
                                          </p:val>
                                        </p:tav>
                                      </p:tavLst>
                                    </p:anim>
                                    <p:anim calcmode="lin" valueType="num">
                                      <p:cBhvr>
                                        <p:cTn id="22" dur="800" decel="100000" fill="hold"/>
                                        <p:tgtEl>
                                          <p:spTgt spid="3"/>
                                        </p:tgtEl>
                                        <p:attrNameLst>
                                          <p:attrName>ppt_x</p:attrName>
                                        </p:attrNameLst>
                                      </p:cBhvr>
                                      <p:tavLst>
                                        <p:tav tm="0">
                                          <p:val>
                                            <p:strVal val="#ppt_x+0.4"/>
                                          </p:val>
                                        </p:tav>
                                        <p:tav tm="100000">
                                          <p:val>
                                            <p:strVal val="#ppt_x-0.05"/>
                                          </p:val>
                                        </p:tav>
                                      </p:tavLst>
                                    </p:anim>
                                    <p:anim calcmode="lin" valueType="num">
                                      <p:cBhvr>
                                        <p:cTn id="23" dur="800" decel="100000" fill="hold"/>
                                        <p:tgtEl>
                                          <p:spTgt spid="3"/>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r="51898"/>
          <a:stretch/>
        </p:blipFill>
        <p:spPr>
          <a:xfrm>
            <a:off x="618173" y="442566"/>
            <a:ext cx="3862388" cy="2581275"/>
          </a:xfrm>
          <a:prstGeom prst="rect">
            <a:avLst/>
          </a:prstGeom>
        </p:spPr>
      </p:pic>
      <p:sp>
        <p:nvSpPr>
          <p:cNvPr id="3" name="CuadroTexto 2"/>
          <p:cNvSpPr txBox="1"/>
          <p:nvPr/>
        </p:nvSpPr>
        <p:spPr>
          <a:xfrm>
            <a:off x="5640946" y="351126"/>
            <a:ext cx="5680988" cy="830997"/>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s-CO" sz="2400" dirty="0" smtClean="0"/>
              <a:t>Vamos a INGRESAR a las lecciones, hacemos clic sobre cualquiera de ellas.</a:t>
            </a:r>
            <a:endParaRPr lang="es-CO" sz="2400" dirty="0"/>
          </a:p>
        </p:txBody>
      </p:sp>
      <p:cxnSp>
        <p:nvCxnSpPr>
          <p:cNvPr id="5" name="Conector recto de flecha 4"/>
          <p:cNvCxnSpPr>
            <a:stCxn id="3" idx="1"/>
          </p:cNvCxnSpPr>
          <p:nvPr/>
        </p:nvCxnSpPr>
        <p:spPr>
          <a:xfrm flipH="1">
            <a:off x="3217025" y="766625"/>
            <a:ext cx="2423921" cy="787855"/>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pic>
        <p:nvPicPr>
          <p:cNvPr id="6" name="Imagen 5"/>
          <p:cNvPicPr>
            <a:picLocks noChangeAspect="1"/>
          </p:cNvPicPr>
          <p:nvPr/>
        </p:nvPicPr>
        <p:blipFill>
          <a:blip r:embed="rId3"/>
          <a:stretch>
            <a:fillRect/>
          </a:stretch>
        </p:blipFill>
        <p:spPr>
          <a:xfrm>
            <a:off x="5362012" y="3023841"/>
            <a:ext cx="6585982" cy="3563666"/>
          </a:xfrm>
          <a:prstGeom prst="rect">
            <a:avLst/>
          </a:prstGeom>
        </p:spPr>
      </p:pic>
      <p:pic>
        <p:nvPicPr>
          <p:cNvPr id="7" name="Imagen 6"/>
          <p:cNvPicPr>
            <a:picLocks noChangeAspect="1"/>
          </p:cNvPicPr>
          <p:nvPr/>
        </p:nvPicPr>
        <p:blipFill>
          <a:blip r:embed="rId4"/>
          <a:stretch>
            <a:fillRect/>
          </a:stretch>
        </p:blipFill>
        <p:spPr>
          <a:xfrm>
            <a:off x="1069398" y="4389120"/>
            <a:ext cx="2560926" cy="1244623"/>
          </a:xfrm>
          <a:prstGeom prst="rect">
            <a:avLst/>
          </a:prstGeom>
        </p:spPr>
      </p:pic>
      <p:sp>
        <p:nvSpPr>
          <p:cNvPr id="8" name="CuadroTexto 7"/>
          <p:cNvSpPr txBox="1"/>
          <p:nvPr/>
        </p:nvSpPr>
        <p:spPr>
          <a:xfrm>
            <a:off x="618173" y="3296856"/>
            <a:ext cx="3463376" cy="461665"/>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s-CO" sz="2400" dirty="0" smtClean="0"/>
              <a:t>Nos muestra esta interfaz </a:t>
            </a:r>
            <a:endParaRPr lang="es-CO" sz="2400" dirty="0"/>
          </a:p>
        </p:txBody>
      </p:sp>
      <p:cxnSp>
        <p:nvCxnSpPr>
          <p:cNvPr id="9" name="Conector recto de flecha 8"/>
          <p:cNvCxnSpPr/>
          <p:nvPr/>
        </p:nvCxnSpPr>
        <p:spPr>
          <a:xfrm flipH="1">
            <a:off x="2410691" y="3848793"/>
            <a:ext cx="1" cy="540327"/>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
        <p:nvSpPr>
          <p:cNvPr id="12" name="CuadroTexto 11"/>
          <p:cNvSpPr txBox="1"/>
          <p:nvPr/>
        </p:nvSpPr>
        <p:spPr>
          <a:xfrm>
            <a:off x="679003" y="5941176"/>
            <a:ext cx="3463376" cy="646331"/>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s-CO" dirty="0" smtClean="0"/>
              <a:t>Al hacer clic, sobre el nombre, veremos esta nueva interfaz gráfica</a:t>
            </a:r>
            <a:endParaRPr lang="es-CO" dirty="0"/>
          </a:p>
        </p:txBody>
      </p:sp>
      <p:cxnSp>
        <p:nvCxnSpPr>
          <p:cNvPr id="13" name="Conector recto de flecha 12"/>
          <p:cNvCxnSpPr>
            <a:stCxn id="12" idx="0"/>
          </p:cNvCxnSpPr>
          <p:nvPr/>
        </p:nvCxnSpPr>
        <p:spPr>
          <a:xfrm flipV="1">
            <a:off x="2410691" y="5386647"/>
            <a:ext cx="0" cy="554529"/>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cxnSp>
        <p:nvCxnSpPr>
          <p:cNvPr id="17" name="Conector angular 16"/>
          <p:cNvCxnSpPr>
            <a:stCxn id="12" idx="3"/>
            <a:endCxn id="6" idx="1"/>
          </p:cNvCxnSpPr>
          <p:nvPr/>
        </p:nvCxnSpPr>
        <p:spPr>
          <a:xfrm flipV="1">
            <a:off x="4142379" y="4805674"/>
            <a:ext cx="1219633" cy="1458668"/>
          </a:xfrm>
          <a:prstGeom prst="bentConnector3">
            <a:avLst/>
          </a:prstGeom>
          <a:ln w="762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110813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par>
                                <p:cTn id="13" presetID="9"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dissolv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3" presetClass="entr" presetSubtype="16"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plus(in)">
                                      <p:cBhvr>
                                        <p:cTn id="20" dur="2000"/>
                                        <p:tgtEl>
                                          <p:spTgt spid="8"/>
                                        </p:tgtEl>
                                      </p:cBhvr>
                                    </p:animEffect>
                                  </p:childTnLst>
                                </p:cTn>
                              </p:par>
                              <p:par>
                                <p:cTn id="21" presetID="13" presetClass="entr" presetSubtype="16"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plus(in)">
                                      <p:cBhvr>
                                        <p:cTn id="23" dur="20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dissolve">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blinds(horizontal)">
                                      <p:cBhvr>
                                        <p:cTn id="33" dur="500"/>
                                        <p:tgtEl>
                                          <p:spTgt spid="13"/>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blinds(horizontal)">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9" presetClass="entr" presetSubtype="0" fill="hold" nodeType="click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dissolve">
                                      <p:cBhvr>
                                        <p:cTn id="41" dur="500"/>
                                        <p:tgtEl>
                                          <p:spTgt spid="17"/>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nodeType="click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blinds(horizontal)">
                                      <p:cBhvr>
                                        <p:cTn id="4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018780" y="929707"/>
            <a:ext cx="8301557" cy="4162298"/>
          </a:xfrm>
          <a:prstGeom prst="rect">
            <a:avLst/>
          </a:prstGeom>
        </p:spPr>
      </p:pic>
      <p:sp>
        <p:nvSpPr>
          <p:cNvPr id="3" name="CuadroTexto 2"/>
          <p:cNvSpPr txBox="1"/>
          <p:nvPr/>
        </p:nvSpPr>
        <p:spPr>
          <a:xfrm>
            <a:off x="3870100" y="5664184"/>
            <a:ext cx="5697849" cy="830997"/>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s-CO" sz="2400" dirty="0" smtClean="0">
                <a:ln w="0"/>
                <a:solidFill>
                  <a:schemeClr val="tx1"/>
                </a:solidFill>
                <a:effectLst>
                  <a:outerShdw blurRad="38100" dist="19050" dir="2700000" algn="tl" rotWithShape="0">
                    <a:schemeClr val="dk1">
                      <a:alpha val="40000"/>
                    </a:schemeClr>
                  </a:outerShdw>
                </a:effectLst>
              </a:rPr>
              <a:t>Ingresamos a la sede en la cual estamos estudiando.</a:t>
            </a:r>
          </a:p>
        </p:txBody>
      </p:sp>
      <p:cxnSp>
        <p:nvCxnSpPr>
          <p:cNvPr id="4" name="Conector recto de flecha 3"/>
          <p:cNvCxnSpPr/>
          <p:nvPr/>
        </p:nvCxnSpPr>
        <p:spPr>
          <a:xfrm flipV="1">
            <a:off x="4934130" y="3857625"/>
            <a:ext cx="878644" cy="1725080"/>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cxnSp>
        <p:nvCxnSpPr>
          <p:cNvPr id="6" name="Conector recto de flecha 5"/>
          <p:cNvCxnSpPr/>
          <p:nvPr/>
        </p:nvCxnSpPr>
        <p:spPr>
          <a:xfrm flipH="1" flipV="1">
            <a:off x="7745569" y="3762375"/>
            <a:ext cx="641973" cy="1820330"/>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
        <p:nvSpPr>
          <p:cNvPr id="8" name="Rectángulo 7"/>
          <p:cNvSpPr/>
          <p:nvPr/>
        </p:nvSpPr>
        <p:spPr>
          <a:xfrm>
            <a:off x="1216257" y="168449"/>
            <a:ext cx="6529312" cy="707886"/>
          </a:xfrm>
          <a:prstGeom prst="rect">
            <a:avLst/>
          </a:prstGeom>
          <a:noFill/>
        </p:spPr>
        <p:txBody>
          <a:bodyPr wrap="square" lIns="91440" tIns="45720" rIns="91440" bIns="45720">
            <a:spAutoFit/>
          </a:bodyPr>
          <a:lstStyle/>
          <a:p>
            <a:pPr algn="ctr"/>
            <a:r>
              <a:rPr lang="es-ES" sz="40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Pantallazo de Bienvenida</a:t>
            </a:r>
            <a:endParaRPr lang="es-ES" sz="4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20027595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2"/>
          <a:stretch>
            <a:fillRect/>
          </a:stretch>
        </p:blipFill>
        <p:spPr>
          <a:xfrm>
            <a:off x="622300" y="917575"/>
            <a:ext cx="5384800" cy="2487048"/>
          </a:xfrm>
          <a:prstGeom prst="rect">
            <a:avLst/>
          </a:prstGeom>
        </p:spPr>
      </p:pic>
      <p:sp>
        <p:nvSpPr>
          <p:cNvPr id="4" name="CuadroTexto 3"/>
          <p:cNvSpPr txBox="1"/>
          <p:nvPr/>
        </p:nvSpPr>
        <p:spPr>
          <a:xfrm>
            <a:off x="892228" y="260795"/>
            <a:ext cx="10525445" cy="369332"/>
          </a:xfrm>
          <a:prstGeom prst="rect">
            <a:avLst/>
          </a:prstGeom>
          <a:noFill/>
        </p:spPr>
        <p:txBody>
          <a:bodyPr wrap="none" rtlCol="0">
            <a:spAutoFit/>
          </a:bodyPr>
          <a:lstStyle/>
          <a:p>
            <a:r>
              <a:rPr lang="es-CO" dirty="0" smtClean="0">
                <a:latin typeface="Arial Black" panose="020B0A04020102020204" pitchFamily="34" charset="0"/>
              </a:rPr>
              <a:t>Ahora, cuando te suben un archivo, le darás clic y lo veras de la siguiente manera</a:t>
            </a:r>
            <a:endParaRPr lang="es-CO" dirty="0">
              <a:latin typeface="Arial Black" panose="020B0A04020102020204" pitchFamily="34" charset="0"/>
            </a:endParaRPr>
          </a:p>
        </p:txBody>
      </p:sp>
      <p:sp>
        <p:nvSpPr>
          <p:cNvPr id="5" name="Flecha izquierda 4"/>
          <p:cNvSpPr/>
          <p:nvPr/>
        </p:nvSpPr>
        <p:spPr>
          <a:xfrm>
            <a:off x="3706976" y="2917193"/>
            <a:ext cx="914400" cy="46364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Flecha curvada hacia la derecha 10"/>
          <p:cNvSpPr/>
          <p:nvPr/>
        </p:nvSpPr>
        <p:spPr>
          <a:xfrm rot="17715772">
            <a:off x="4047583" y="2703103"/>
            <a:ext cx="1036898" cy="4000478"/>
          </a:xfrm>
          <a:prstGeom prst="curvedRightArrow">
            <a:avLst>
              <a:gd name="adj1" fmla="val 25000"/>
              <a:gd name="adj2" fmla="val 41312"/>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pic>
        <p:nvPicPr>
          <p:cNvPr id="7" name="Imagen 6"/>
          <p:cNvPicPr>
            <a:picLocks noChangeAspect="1"/>
          </p:cNvPicPr>
          <p:nvPr/>
        </p:nvPicPr>
        <p:blipFill>
          <a:blip r:embed="rId3"/>
          <a:stretch>
            <a:fillRect/>
          </a:stretch>
        </p:blipFill>
        <p:spPr>
          <a:xfrm>
            <a:off x="6673850" y="639916"/>
            <a:ext cx="4991100" cy="5991225"/>
          </a:xfrm>
          <a:prstGeom prst="rect">
            <a:avLst/>
          </a:prstGeom>
        </p:spPr>
      </p:pic>
    </p:spTree>
    <p:extLst>
      <p:ext uri="{BB962C8B-B14F-4D97-AF65-F5344CB8AC3E}">
        <p14:creationId xmlns:p14="http://schemas.microsoft.com/office/powerpoint/2010/main" val="24083388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ssolv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ssolv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dissolv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3" presetClass="entr" presetSubtype="16"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plus(in)">
                                      <p:cBhvr>
                                        <p:cTn id="2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1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2513" y="914400"/>
            <a:ext cx="11250023" cy="5048518"/>
          </a:xfrm>
          <a:prstGeom prst="rect">
            <a:avLst/>
          </a:prstGeom>
        </p:spPr>
      </p:pic>
      <p:sp>
        <p:nvSpPr>
          <p:cNvPr id="3" name="CuadroTexto 2"/>
          <p:cNvSpPr txBox="1"/>
          <p:nvPr/>
        </p:nvSpPr>
        <p:spPr>
          <a:xfrm>
            <a:off x="4850126" y="218941"/>
            <a:ext cx="3310715" cy="461665"/>
          </a:xfrm>
          <a:prstGeom prst="rect">
            <a:avLst/>
          </a:prstGeom>
        </p:spPr>
        <p:style>
          <a:lnRef idx="0">
            <a:schemeClr val="accent6"/>
          </a:lnRef>
          <a:fillRef idx="3">
            <a:schemeClr val="accent6"/>
          </a:fillRef>
          <a:effectRef idx="3">
            <a:schemeClr val="accent6"/>
          </a:effectRef>
          <a:fontRef idx="minor">
            <a:schemeClr val="lt1"/>
          </a:fontRef>
        </p:style>
        <p:txBody>
          <a:bodyPr wrap="none" rtlCol="0">
            <a:spAutoFit/>
          </a:bodyPr>
          <a:lstStyle/>
          <a:p>
            <a:r>
              <a:rPr lang="es-CO" sz="2400" dirty="0" smtClean="0"/>
              <a:t>Para descargarlo en tu Pc</a:t>
            </a:r>
            <a:endParaRPr lang="es-CO" sz="2400" dirty="0"/>
          </a:p>
        </p:txBody>
      </p:sp>
      <p:cxnSp>
        <p:nvCxnSpPr>
          <p:cNvPr id="5" name="Conector recto de flecha 4"/>
          <p:cNvCxnSpPr>
            <a:stCxn id="3" idx="2"/>
          </p:cNvCxnSpPr>
          <p:nvPr/>
        </p:nvCxnSpPr>
        <p:spPr>
          <a:xfrm>
            <a:off x="6505484" y="680606"/>
            <a:ext cx="4119586" cy="736070"/>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
        <p:nvSpPr>
          <p:cNvPr id="6" name="CuadroTexto 5"/>
          <p:cNvSpPr txBox="1"/>
          <p:nvPr/>
        </p:nvSpPr>
        <p:spPr>
          <a:xfrm>
            <a:off x="5254562" y="3438659"/>
            <a:ext cx="4059125" cy="461665"/>
          </a:xfrm>
          <a:prstGeom prst="rect">
            <a:avLst/>
          </a:prstGeom>
        </p:spPr>
        <p:style>
          <a:lnRef idx="0">
            <a:schemeClr val="accent6"/>
          </a:lnRef>
          <a:fillRef idx="3">
            <a:schemeClr val="accent6"/>
          </a:fillRef>
          <a:effectRef idx="3">
            <a:schemeClr val="accent6"/>
          </a:effectRef>
          <a:fontRef idx="minor">
            <a:schemeClr val="lt1"/>
          </a:fontRef>
        </p:style>
        <p:txBody>
          <a:bodyPr wrap="none" rtlCol="0">
            <a:spAutoFit/>
          </a:bodyPr>
          <a:lstStyle/>
          <a:p>
            <a:r>
              <a:rPr lang="es-CO" sz="2400" dirty="0" smtClean="0"/>
              <a:t>Para Cerrar la Vista Preliminar</a:t>
            </a:r>
            <a:endParaRPr lang="es-CO" sz="2400" dirty="0"/>
          </a:p>
        </p:txBody>
      </p:sp>
      <p:cxnSp>
        <p:nvCxnSpPr>
          <p:cNvPr id="7" name="Conector recto de flecha 6"/>
          <p:cNvCxnSpPr/>
          <p:nvPr/>
        </p:nvCxnSpPr>
        <p:spPr>
          <a:xfrm flipV="1">
            <a:off x="7095766" y="1416676"/>
            <a:ext cx="4405068" cy="1992276"/>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42227303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par>
                                <p:cTn id="13" presetID="6" presetClass="entr" presetSubtype="16"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ircle(in)">
                                      <p:cBhvr>
                                        <p:cTn id="20" dur="2000"/>
                                        <p:tgtEl>
                                          <p:spTgt spid="6"/>
                                        </p:tgtEl>
                                      </p:cBhvr>
                                    </p:animEffect>
                                  </p:childTnLst>
                                </p:cTn>
                              </p:par>
                              <p:par>
                                <p:cTn id="21" presetID="6" presetClass="entr" presetSubtype="16"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857240" y="233875"/>
            <a:ext cx="8345105" cy="469809"/>
          </a:xfrm>
          <a:prstGeom prst="rect">
            <a:avLst/>
          </a:prstGeom>
        </p:spPr>
        <p:txBody>
          <a:bodyPr wrap="none">
            <a:spAutoFit/>
          </a:bodyPr>
          <a:lstStyle/>
          <a:p>
            <a:pPr marL="6350" marR="2540" indent="-6350">
              <a:lnSpc>
                <a:spcPct val="107000"/>
              </a:lnSpc>
              <a:spcAft>
                <a:spcPts val="15"/>
              </a:spcAft>
            </a:pPr>
            <a:r>
              <a:rPr lang="es-CO" sz="2400" b="1" dirty="0">
                <a:solidFill>
                  <a:srgbClr val="000000"/>
                </a:solidFill>
                <a:latin typeface="Arial Black" panose="020B0A04020102020204" pitchFamily="34" charset="0"/>
                <a:ea typeface="Calibri" panose="020F0502020204030204" pitchFamily="34" charset="0"/>
              </a:rPr>
              <a:t>Seguidamente visualizara la siguiente ventana:  </a:t>
            </a:r>
            <a:endParaRPr lang="es-CO" sz="2400" dirty="0">
              <a:solidFill>
                <a:srgbClr val="000000"/>
              </a:solidFill>
              <a:latin typeface="Arial Black" panose="020B0A04020102020204" pitchFamily="34" charset="0"/>
              <a:ea typeface="Calibri" panose="020F0502020204030204" pitchFamily="34" charset="0"/>
            </a:endParaRP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9305" y="949272"/>
            <a:ext cx="9002039" cy="5361376"/>
          </a:xfrm>
          <a:prstGeom prst="rect">
            <a:avLst/>
          </a:prstGeom>
        </p:spPr>
      </p:pic>
      <p:sp>
        <p:nvSpPr>
          <p:cNvPr id="5" name="CuadroTexto 4"/>
          <p:cNvSpPr txBox="1"/>
          <p:nvPr/>
        </p:nvSpPr>
        <p:spPr>
          <a:xfrm>
            <a:off x="7701566" y="2807594"/>
            <a:ext cx="3972434" cy="830997"/>
          </a:xfrm>
          <a:prstGeom prst="rect">
            <a:avLst/>
          </a:prstGeom>
        </p:spPr>
        <p:style>
          <a:lnRef idx="0">
            <a:schemeClr val="accent6"/>
          </a:lnRef>
          <a:fillRef idx="3">
            <a:schemeClr val="accent6"/>
          </a:fillRef>
          <a:effectRef idx="3">
            <a:schemeClr val="accent6"/>
          </a:effectRef>
          <a:fontRef idx="minor">
            <a:schemeClr val="lt1"/>
          </a:fontRef>
        </p:style>
        <p:txBody>
          <a:bodyPr wrap="none" rtlCol="0">
            <a:spAutoFit/>
          </a:bodyPr>
          <a:lstStyle/>
          <a:p>
            <a:r>
              <a:rPr lang="es-CO" sz="2400" b="1" i="1" dirty="0" smtClean="0">
                <a:ln w="0"/>
                <a:solidFill>
                  <a:schemeClr val="tx1"/>
                </a:solidFill>
                <a:effectLst>
                  <a:outerShdw blurRad="38100" dist="19050" dir="2700000" algn="tl" rotWithShape="0">
                    <a:schemeClr val="dk1">
                      <a:alpha val="40000"/>
                    </a:schemeClr>
                  </a:outerShdw>
                </a:effectLst>
              </a:rPr>
              <a:t>Información que te ha subido </a:t>
            </a:r>
          </a:p>
          <a:p>
            <a:r>
              <a:rPr lang="es-CO" sz="2400" b="1" i="1" dirty="0" smtClean="0">
                <a:ln w="0"/>
                <a:solidFill>
                  <a:schemeClr val="tx1"/>
                </a:solidFill>
                <a:effectLst>
                  <a:outerShdw blurRad="38100" dist="19050" dir="2700000" algn="tl" rotWithShape="0">
                    <a:schemeClr val="dk1">
                      <a:alpha val="40000"/>
                    </a:schemeClr>
                  </a:outerShdw>
                </a:effectLst>
              </a:rPr>
              <a:t>El Docente</a:t>
            </a:r>
            <a:endParaRPr lang="es-CO" sz="2400" b="1" i="1" dirty="0">
              <a:ln w="0"/>
              <a:solidFill>
                <a:schemeClr val="tx1"/>
              </a:solidFill>
              <a:effectLst>
                <a:outerShdw blurRad="38100" dist="19050" dir="2700000" algn="tl" rotWithShape="0">
                  <a:schemeClr val="dk1">
                    <a:alpha val="40000"/>
                  </a:schemeClr>
                </a:outerShdw>
              </a:effectLst>
            </a:endParaRPr>
          </a:p>
        </p:txBody>
      </p:sp>
      <p:cxnSp>
        <p:nvCxnSpPr>
          <p:cNvPr id="7" name="Conector recto de flecha 6"/>
          <p:cNvCxnSpPr>
            <a:stCxn id="5" idx="1"/>
          </p:cNvCxnSpPr>
          <p:nvPr/>
        </p:nvCxnSpPr>
        <p:spPr>
          <a:xfrm flipH="1" flipV="1">
            <a:off x="5512158" y="1880315"/>
            <a:ext cx="2189408" cy="1342778"/>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cxnSp>
        <p:nvCxnSpPr>
          <p:cNvPr id="9" name="Conector recto de flecha 8"/>
          <p:cNvCxnSpPr/>
          <p:nvPr/>
        </p:nvCxnSpPr>
        <p:spPr>
          <a:xfrm flipH="1" flipV="1">
            <a:off x="4739425" y="3000777"/>
            <a:ext cx="2962141" cy="222315"/>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cxnSp>
        <p:nvCxnSpPr>
          <p:cNvPr id="11" name="Conector recto de flecha 10"/>
          <p:cNvCxnSpPr/>
          <p:nvPr/>
        </p:nvCxnSpPr>
        <p:spPr>
          <a:xfrm flipH="1">
            <a:off x="5164428" y="3223092"/>
            <a:ext cx="2537138" cy="512090"/>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cxnSp>
        <p:nvCxnSpPr>
          <p:cNvPr id="13" name="Conector recto de flecha 12"/>
          <p:cNvCxnSpPr>
            <a:stCxn id="5" idx="1"/>
          </p:cNvCxnSpPr>
          <p:nvPr/>
        </p:nvCxnSpPr>
        <p:spPr>
          <a:xfrm flipH="1">
            <a:off x="6490952" y="3223093"/>
            <a:ext cx="1210614" cy="1120461"/>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cxnSp>
        <p:nvCxnSpPr>
          <p:cNvPr id="15" name="Conector recto de flecha 14"/>
          <p:cNvCxnSpPr>
            <a:stCxn id="5" idx="1"/>
          </p:cNvCxnSpPr>
          <p:nvPr/>
        </p:nvCxnSpPr>
        <p:spPr>
          <a:xfrm flipH="1">
            <a:off x="3960253" y="3223093"/>
            <a:ext cx="3741313" cy="2051504"/>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62551189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par>
                                <p:cTn id="13" presetID="6" presetClass="entr" presetSubtype="16"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2000"/>
                                        <p:tgtEl>
                                          <p:spTgt spid="9"/>
                                        </p:tgtEl>
                                      </p:cBhvr>
                                    </p:animEffect>
                                  </p:childTnLst>
                                </p:cTn>
                              </p:par>
                              <p:par>
                                <p:cTn id="16" presetID="6" presetClass="entr" presetSubtype="16"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circle(in)">
                                      <p:cBhvr>
                                        <p:cTn id="18" dur="2000"/>
                                        <p:tgtEl>
                                          <p:spTgt spid="7"/>
                                        </p:tgtEl>
                                      </p:cBhvr>
                                    </p:animEffect>
                                  </p:childTnLst>
                                </p:cTn>
                              </p:par>
                              <p:par>
                                <p:cTn id="19" presetID="6" presetClass="entr" presetSubtype="16"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circle(in)">
                                      <p:cBhvr>
                                        <p:cTn id="21" dur="2000"/>
                                        <p:tgtEl>
                                          <p:spTgt spid="11"/>
                                        </p:tgtEl>
                                      </p:cBhvr>
                                    </p:animEffect>
                                  </p:childTnLst>
                                </p:cTn>
                              </p:par>
                              <p:par>
                                <p:cTn id="22" presetID="6" presetClass="entr" presetSubtype="16" fill="hold"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circle(in)">
                                      <p:cBhvr>
                                        <p:cTn id="24" dur="2000"/>
                                        <p:tgtEl>
                                          <p:spTgt spid="15"/>
                                        </p:tgtEl>
                                      </p:cBhvr>
                                    </p:animEffect>
                                  </p:childTnLst>
                                </p:cTn>
                              </p:par>
                              <p:par>
                                <p:cTn id="25" presetID="6" presetClass="entr" presetSubtype="16"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circle(in)">
                                      <p:cBhvr>
                                        <p:cTn id="2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566057" y="730352"/>
            <a:ext cx="10856686" cy="2963909"/>
          </a:xfrm>
          <a:prstGeom prst="rect">
            <a:avLst/>
          </a:prstGeom>
        </p:spPr>
      </p:pic>
      <p:sp>
        <p:nvSpPr>
          <p:cNvPr id="4" name="Rectángulo 3"/>
          <p:cNvSpPr/>
          <p:nvPr/>
        </p:nvSpPr>
        <p:spPr>
          <a:xfrm>
            <a:off x="1693256" y="162098"/>
            <a:ext cx="8966172" cy="461665"/>
          </a:xfrm>
          <a:prstGeom prst="rect">
            <a:avLst/>
          </a:prstGeom>
        </p:spPr>
        <p:txBody>
          <a:bodyPr wrap="none">
            <a:spAutoFit/>
          </a:bodyPr>
          <a:lstStyle/>
          <a:p>
            <a:r>
              <a:rPr lang="es-CO" sz="2400" b="1" dirty="0">
                <a:solidFill>
                  <a:srgbClr val="000000"/>
                </a:solidFill>
                <a:latin typeface="Arial Black" panose="020B0A04020102020204" pitchFamily="34" charset="0"/>
                <a:ea typeface="Calibri" panose="020F0502020204030204" pitchFamily="34" charset="0"/>
              </a:rPr>
              <a:t>Dentro de </a:t>
            </a:r>
            <a:r>
              <a:rPr lang="es-CO" sz="2400" b="1" dirty="0" smtClean="0">
                <a:solidFill>
                  <a:srgbClr val="000000"/>
                </a:solidFill>
                <a:latin typeface="Arial Black" panose="020B0A04020102020204" pitchFamily="34" charset="0"/>
                <a:ea typeface="Calibri" panose="020F0502020204030204" pitchFamily="34" charset="0"/>
              </a:rPr>
              <a:t>cursos encontrarás una serie de Botones:</a:t>
            </a:r>
            <a:endParaRPr lang="es-CO" sz="2400" dirty="0">
              <a:latin typeface="Arial Black" panose="020B0A04020102020204" pitchFamily="34" charset="0"/>
            </a:endParaRPr>
          </a:p>
        </p:txBody>
      </p:sp>
      <p:sp>
        <p:nvSpPr>
          <p:cNvPr id="5" name="Rectángulo 4"/>
          <p:cNvSpPr/>
          <p:nvPr/>
        </p:nvSpPr>
        <p:spPr>
          <a:xfrm>
            <a:off x="1339571" y="5403988"/>
            <a:ext cx="1693862" cy="532903"/>
          </a:xfrm>
          <a:prstGeom prst="rect">
            <a:avLst/>
          </a:prstGeom>
        </p:spPr>
        <p:style>
          <a:lnRef idx="0">
            <a:schemeClr val="accent6"/>
          </a:lnRef>
          <a:fillRef idx="3">
            <a:schemeClr val="accent6"/>
          </a:fillRef>
          <a:effectRef idx="3">
            <a:schemeClr val="accent6"/>
          </a:effectRef>
          <a:fontRef idx="minor">
            <a:schemeClr val="lt1"/>
          </a:fontRef>
        </p:style>
        <p:txBody>
          <a:bodyPr wrap="none">
            <a:spAutoFit/>
          </a:bodyPr>
          <a:lstStyle/>
          <a:p>
            <a:pPr marL="6350" marR="2540" indent="-6350">
              <a:lnSpc>
                <a:spcPct val="107000"/>
              </a:lnSpc>
              <a:spcAft>
                <a:spcPts val="15"/>
              </a:spcAft>
            </a:pPr>
            <a:r>
              <a:rPr lang="es-CO" sz="2800" b="1" dirty="0" smtClean="0">
                <a:solidFill>
                  <a:srgbClr val="000000"/>
                </a:solidFill>
                <a:latin typeface="Calibri" panose="020F0502020204030204" pitchFamily="34" charset="0"/>
                <a:ea typeface="Calibri" panose="020F0502020204030204" pitchFamily="34" charset="0"/>
              </a:rPr>
              <a:t>BOTONES </a:t>
            </a:r>
            <a:endParaRPr lang="es-CO" sz="2800" dirty="0">
              <a:solidFill>
                <a:srgbClr val="000000"/>
              </a:solidFill>
              <a:latin typeface="Calibri" panose="020F0502020204030204" pitchFamily="34" charset="0"/>
              <a:ea typeface="Calibri" panose="020F0502020204030204" pitchFamily="34" charset="0"/>
            </a:endParaRPr>
          </a:p>
        </p:txBody>
      </p:sp>
      <p:pic>
        <p:nvPicPr>
          <p:cNvPr id="6" name="Imagen 5"/>
          <p:cNvPicPr>
            <a:picLocks noChangeAspect="1"/>
          </p:cNvPicPr>
          <p:nvPr/>
        </p:nvPicPr>
        <p:blipFill rotWithShape="1">
          <a:blip r:embed="rId3">
            <a:extLst>
              <a:ext uri="{28A0092B-C50C-407E-A947-70E740481C1C}">
                <a14:useLocalDpi xmlns:a14="http://schemas.microsoft.com/office/drawing/2010/main" val="0"/>
              </a:ext>
            </a:extLst>
          </a:blip>
          <a:srcRect l="10756" t="23078" r="6089" b="26366"/>
          <a:stretch/>
        </p:blipFill>
        <p:spPr>
          <a:xfrm>
            <a:off x="3517757" y="4927200"/>
            <a:ext cx="5626243" cy="1486480"/>
          </a:xfrm>
          <a:prstGeom prst="rect">
            <a:avLst/>
          </a:prstGeom>
        </p:spPr>
      </p:pic>
      <p:cxnSp>
        <p:nvCxnSpPr>
          <p:cNvPr id="8" name="Conector recto de flecha 7"/>
          <p:cNvCxnSpPr/>
          <p:nvPr/>
        </p:nvCxnSpPr>
        <p:spPr>
          <a:xfrm flipH="1">
            <a:off x="4340180" y="3000566"/>
            <a:ext cx="5573440" cy="2241135"/>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cxnSp>
        <p:nvCxnSpPr>
          <p:cNvPr id="10" name="Conector recto de flecha 9"/>
          <p:cNvCxnSpPr/>
          <p:nvPr/>
        </p:nvCxnSpPr>
        <p:spPr>
          <a:xfrm flipH="1">
            <a:off x="5357613" y="3147060"/>
            <a:ext cx="4921767" cy="2159036"/>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cxnSp>
        <p:nvCxnSpPr>
          <p:cNvPr id="12" name="Conector recto de flecha 11"/>
          <p:cNvCxnSpPr/>
          <p:nvPr/>
        </p:nvCxnSpPr>
        <p:spPr>
          <a:xfrm flipH="1">
            <a:off x="6330880" y="3209393"/>
            <a:ext cx="4245680" cy="2032308"/>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cxnSp>
        <p:nvCxnSpPr>
          <p:cNvPr id="14" name="Conector recto de flecha 13"/>
          <p:cNvCxnSpPr/>
          <p:nvPr/>
        </p:nvCxnSpPr>
        <p:spPr>
          <a:xfrm flipH="1">
            <a:off x="7315202" y="3209393"/>
            <a:ext cx="3558538" cy="2096703"/>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cxnSp>
        <p:nvCxnSpPr>
          <p:cNvPr id="16" name="Conector recto de flecha 15"/>
          <p:cNvCxnSpPr/>
          <p:nvPr/>
        </p:nvCxnSpPr>
        <p:spPr>
          <a:xfrm flipH="1">
            <a:off x="8525923" y="3241591"/>
            <a:ext cx="2591981" cy="2000110"/>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1928578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ssolve">
                                      <p:cBhvr>
                                        <p:cTn id="17" dur="500"/>
                                        <p:tgtEl>
                                          <p:spTgt spid="8"/>
                                        </p:tgtEl>
                                      </p:cBhvr>
                                    </p:animEffect>
                                  </p:childTnLst>
                                </p:cTn>
                              </p:par>
                              <p:par>
                                <p:cTn id="18" presetID="9" presetClass="entr" presetSubtype="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dissolve">
                                      <p:cBhvr>
                                        <p:cTn id="20" dur="500"/>
                                        <p:tgtEl>
                                          <p:spTgt spid="10"/>
                                        </p:tgtEl>
                                      </p:cBhvr>
                                    </p:animEffect>
                                  </p:childTnLst>
                                </p:cTn>
                              </p:par>
                              <p:par>
                                <p:cTn id="21" presetID="9"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dissolve">
                                      <p:cBhvr>
                                        <p:cTn id="23" dur="500"/>
                                        <p:tgtEl>
                                          <p:spTgt spid="12"/>
                                        </p:tgtEl>
                                      </p:cBhvr>
                                    </p:animEffect>
                                  </p:childTnLst>
                                </p:cTn>
                              </p:par>
                              <p:par>
                                <p:cTn id="24" presetID="9" presetClass="entr" presetSubtype="0"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dissolve">
                                      <p:cBhvr>
                                        <p:cTn id="26" dur="500"/>
                                        <p:tgtEl>
                                          <p:spTgt spid="14"/>
                                        </p:tgtEl>
                                      </p:cBhvr>
                                    </p:animEffect>
                                  </p:childTnLst>
                                </p:cTn>
                              </p:par>
                              <p:par>
                                <p:cTn id="27" presetID="9"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dissolve">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dissolve">
                                      <p:cBhvr>
                                        <p:cTn id="34" dur="500"/>
                                        <p:tgtEl>
                                          <p:spTgt spid="6"/>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dissolve">
                                      <p:cBhvr>
                                        <p:cTn id="3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extLst>
              <a:ext uri="{28A0092B-C50C-407E-A947-70E740481C1C}">
                <a14:useLocalDpi xmlns:a14="http://schemas.microsoft.com/office/drawing/2010/main" val="0"/>
              </a:ext>
            </a:extLst>
          </a:blip>
          <a:srcRect l="10756" t="23078" r="6089" b="26366"/>
          <a:stretch/>
        </p:blipFill>
        <p:spPr>
          <a:xfrm>
            <a:off x="3376088" y="2364305"/>
            <a:ext cx="5626243" cy="1486480"/>
          </a:xfrm>
          <a:prstGeom prst="rect">
            <a:avLst/>
          </a:prstGeom>
        </p:spPr>
      </p:pic>
      <p:sp>
        <p:nvSpPr>
          <p:cNvPr id="3" name="Rectángulo 2"/>
          <p:cNvSpPr/>
          <p:nvPr/>
        </p:nvSpPr>
        <p:spPr>
          <a:xfrm>
            <a:off x="240405" y="800247"/>
            <a:ext cx="2361128" cy="1200329"/>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just"/>
            <a:r>
              <a:rPr lang="es-CO" b="1" i="1" dirty="0">
                <a:solidFill>
                  <a:srgbClr val="000000"/>
                </a:solidFill>
                <a:latin typeface="Calibri" panose="020F0502020204030204" pitchFamily="34" charset="0"/>
                <a:ea typeface="Calibri" panose="020F0502020204030204" pitchFamily="34" charset="0"/>
              </a:rPr>
              <a:t>LECCIONES: </a:t>
            </a:r>
            <a:r>
              <a:rPr lang="es-CO" dirty="0">
                <a:solidFill>
                  <a:srgbClr val="000000"/>
                </a:solidFill>
                <a:latin typeface="Calibri" panose="020F0502020204030204" pitchFamily="34" charset="0"/>
                <a:ea typeface="Calibri" panose="020F0502020204030204" pitchFamily="34" charset="0"/>
              </a:rPr>
              <a:t>Te permite acceder a las lecciones que han sido subidas por el docente</a:t>
            </a:r>
            <a:endParaRPr lang="es-CO" dirty="0"/>
          </a:p>
        </p:txBody>
      </p:sp>
      <p:cxnSp>
        <p:nvCxnSpPr>
          <p:cNvPr id="5" name="Conector recto de flecha 4"/>
          <p:cNvCxnSpPr>
            <a:stCxn id="3" idx="3"/>
          </p:cNvCxnSpPr>
          <p:nvPr/>
        </p:nvCxnSpPr>
        <p:spPr>
          <a:xfrm>
            <a:off x="2601533" y="1400412"/>
            <a:ext cx="1236372" cy="1484456"/>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
        <p:nvSpPr>
          <p:cNvPr id="6" name="Rectángulo 5"/>
          <p:cNvSpPr/>
          <p:nvPr/>
        </p:nvSpPr>
        <p:spPr>
          <a:xfrm>
            <a:off x="789904" y="4437008"/>
            <a:ext cx="4941195" cy="1920526"/>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marL="6350" marR="2540" indent="-6350" algn="just">
              <a:lnSpc>
                <a:spcPct val="110000"/>
              </a:lnSpc>
              <a:spcAft>
                <a:spcPts val="0"/>
              </a:spcAft>
            </a:pPr>
            <a:r>
              <a:rPr lang="es-CO" i="1"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rPr>
              <a:t>FOROS: </a:t>
            </a:r>
            <a:r>
              <a:rPr lang="es-CO"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rPr>
              <a:t>te permite visualizar los foros o preguntas que deja el docente para todos los alumnos de tu grupo puedan participar, aquí puedes realizar comentarios, resolver inquietudes, interactuar con tus compañeros y hasta comentarios de tus docentes</a:t>
            </a:r>
          </a:p>
        </p:txBody>
      </p:sp>
      <p:cxnSp>
        <p:nvCxnSpPr>
          <p:cNvPr id="7" name="Conector recto de flecha 6"/>
          <p:cNvCxnSpPr/>
          <p:nvPr/>
        </p:nvCxnSpPr>
        <p:spPr>
          <a:xfrm flipV="1">
            <a:off x="3425780" y="3471091"/>
            <a:ext cx="1545465" cy="965917"/>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
        <p:nvSpPr>
          <p:cNvPr id="9" name="Rectángulo 8"/>
          <p:cNvSpPr/>
          <p:nvPr/>
        </p:nvSpPr>
        <p:spPr>
          <a:xfrm>
            <a:off x="3792829" y="130064"/>
            <a:ext cx="4159876" cy="1870512"/>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marL="6350" marR="2540" indent="-6350" algn="just">
              <a:lnSpc>
                <a:spcPct val="107000"/>
              </a:lnSpc>
              <a:spcAft>
                <a:spcPts val="800"/>
              </a:spcAft>
            </a:pPr>
            <a:r>
              <a:rPr lang="es-CO" i="1"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rPr>
              <a:t>TAREAS</a:t>
            </a:r>
            <a:r>
              <a:rPr lang="es-CO"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rPr>
              <a:t>: Te permite visualizar qué tareas pendientes tienes por entregar. La sección tareas se ubica en tu aula virtual en la parte inferior. Para ingresar a la tarea designadas por tu docente debes hacer clic en ella</a:t>
            </a:r>
          </a:p>
        </p:txBody>
      </p:sp>
      <p:cxnSp>
        <p:nvCxnSpPr>
          <p:cNvPr id="11" name="Conector recto de flecha 10"/>
          <p:cNvCxnSpPr>
            <a:stCxn id="9" idx="2"/>
          </p:cNvCxnSpPr>
          <p:nvPr/>
        </p:nvCxnSpPr>
        <p:spPr>
          <a:xfrm>
            <a:off x="5872767" y="2000576"/>
            <a:ext cx="169570" cy="1106969"/>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
        <p:nvSpPr>
          <p:cNvPr id="13" name="Rectángulo 12"/>
          <p:cNvSpPr/>
          <p:nvPr/>
        </p:nvSpPr>
        <p:spPr>
          <a:xfrm>
            <a:off x="7010398" y="4758378"/>
            <a:ext cx="4400283" cy="1394997"/>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marL="6350" marR="2540" indent="-6350" algn="just">
              <a:lnSpc>
                <a:spcPct val="107000"/>
              </a:lnSpc>
              <a:spcAft>
                <a:spcPts val="800"/>
              </a:spcAft>
            </a:pPr>
            <a:r>
              <a:rPr lang="es-CO" sz="2000" dirty="0">
                <a:ln w="0"/>
                <a:solidFill>
                  <a:schemeClr val="tx1"/>
                </a:solidFill>
                <a:effectLst>
                  <a:outerShdw blurRad="38100" dist="19050" dir="2700000" algn="tl" rotWithShape="0">
                    <a:schemeClr val="dk1">
                      <a:alpha val="40000"/>
                    </a:schemeClr>
                  </a:outerShdw>
                </a:effectLst>
                <a:latin typeface="Calibri" panose="020F0502020204030204" pitchFamily="34" charset="0"/>
                <a:ea typeface="Calibri" panose="020F0502020204030204" pitchFamily="34" charset="0"/>
              </a:rPr>
              <a:t>AULAS VIRTUALES: Te permite regresar al entorno iniciar, para que puedas visualizar todas las asignaturas que tengan cursos virtuales</a:t>
            </a:r>
          </a:p>
        </p:txBody>
      </p:sp>
      <p:cxnSp>
        <p:nvCxnSpPr>
          <p:cNvPr id="14" name="Conector recto de flecha 13"/>
          <p:cNvCxnSpPr/>
          <p:nvPr/>
        </p:nvCxnSpPr>
        <p:spPr>
          <a:xfrm flipH="1" flipV="1">
            <a:off x="8242479" y="3107545"/>
            <a:ext cx="968060" cy="1679996"/>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
        <p:nvSpPr>
          <p:cNvPr id="18" name="CuadroTexto 17"/>
          <p:cNvSpPr txBox="1"/>
          <p:nvPr/>
        </p:nvSpPr>
        <p:spPr>
          <a:xfrm>
            <a:off x="8512935" y="525514"/>
            <a:ext cx="3425781" cy="923330"/>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just"/>
            <a:r>
              <a:rPr lang="es-CO" dirty="0" smtClean="0">
                <a:ln w="0"/>
                <a:solidFill>
                  <a:schemeClr val="tx1"/>
                </a:solidFill>
                <a:effectLst>
                  <a:outerShdw blurRad="38100" dist="19050" dir="2700000" algn="tl" rotWithShape="0">
                    <a:schemeClr val="dk1">
                      <a:alpha val="40000"/>
                    </a:schemeClr>
                  </a:outerShdw>
                </a:effectLst>
              </a:rPr>
              <a:t>Cuestionario: Te permite realizar </a:t>
            </a:r>
          </a:p>
          <a:p>
            <a:pPr algn="just"/>
            <a:r>
              <a:rPr lang="es-CO" dirty="0" smtClean="0">
                <a:ln w="0"/>
                <a:solidFill>
                  <a:schemeClr val="tx1"/>
                </a:solidFill>
                <a:effectLst>
                  <a:outerShdw blurRad="38100" dist="19050" dir="2700000" algn="tl" rotWithShape="0">
                    <a:schemeClr val="dk1">
                      <a:alpha val="40000"/>
                    </a:schemeClr>
                  </a:outerShdw>
                </a:effectLst>
              </a:rPr>
              <a:t>Los cuestionarios que te ha dejado </a:t>
            </a:r>
          </a:p>
          <a:p>
            <a:pPr algn="just"/>
            <a:r>
              <a:rPr lang="es-CO" dirty="0" smtClean="0">
                <a:ln w="0"/>
                <a:solidFill>
                  <a:schemeClr val="tx1"/>
                </a:solidFill>
                <a:effectLst>
                  <a:outerShdw blurRad="38100" dist="19050" dir="2700000" algn="tl" rotWithShape="0">
                    <a:schemeClr val="dk1">
                      <a:alpha val="40000"/>
                    </a:schemeClr>
                  </a:outerShdw>
                </a:effectLst>
              </a:rPr>
              <a:t>Tu docente</a:t>
            </a:r>
            <a:endParaRPr lang="es-CO" dirty="0">
              <a:ln w="0"/>
              <a:solidFill>
                <a:schemeClr val="tx1"/>
              </a:solidFill>
              <a:effectLst>
                <a:outerShdw blurRad="38100" dist="19050" dir="2700000" algn="tl" rotWithShape="0">
                  <a:schemeClr val="dk1">
                    <a:alpha val="40000"/>
                  </a:schemeClr>
                </a:outerShdw>
              </a:effectLst>
            </a:endParaRPr>
          </a:p>
        </p:txBody>
      </p:sp>
      <p:cxnSp>
        <p:nvCxnSpPr>
          <p:cNvPr id="21" name="Conector recto de flecha 20"/>
          <p:cNvCxnSpPr>
            <a:stCxn id="18" idx="2"/>
          </p:cNvCxnSpPr>
          <p:nvPr/>
        </p:nvCxnSpPr>
        <p:spPr>
          <a:xfrm flipH="1">
            <a:off x="7392473" y="1448844"/>
            <a:ext cx="2833353" cy="1105216"/>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74933206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par>
                                <p:cTn id="13" presetID="6" presetClass="entr" presetSubtype="16"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circle(in)">
                                      <p:cBhvr>
                                        <p:cTn id="20" dur="2000"/>
                                        <p:tgtEl>
                                          <p:spTgt spid="11"/>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circle(in)">
                                      <p:cBhvr>
                                        <p:cTn id="23" dur="20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circle(in)">
                                      <p:cBhvr>
                                        <p:cTn id="28" dur="2000"/>
                                        <p:tgtEl>
                                          <p:spTgt spid="7"/>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circle(in)">
                                      <p:cBhvr>
                                        <p:cTn id="31" dur="20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circle(in)">
                                      <p:cBhvr>
                                        <p:cTn id="36" dur="2000"/>
                                        <p:tgtEl>
                                          <p:spTgt spid="14"/>
                                        </p:tgtEl>
                                      </p:cBhvr>
                                    </p:animEffect>
                                  </p:childTnLst>
                                </p:cTn>
                              </p:par>
                              <p:par>
                                <p:cTn id="37" presetID="6" presetClass="entr" presetSubtype="16"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circle(in)">
                                      <p:cBhvr>
                                        <p:cTn id="39" dur="20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nodeType="click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circle(in)">
                                      <p:cBhvr>
                                        <p:cTn id="44" dur="2000"/>
                                        <p:tgtEl>
                                          <p:spTgt spid="21"/>
                                        </p:tgtEl>
                                      </p:cBhvr>
                                    </p:animEffect>
                                  </p:childTnLst>
                                </p:cTn>
                              </p:par>
                              <p:par>
                                <p:cTn id="45" presetID="6" presetClass="entr" presetSubtype="16"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circle(in)">
                                      <p:cBhvr>
                                        <p:cTn id="47"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9" grpId="0" animBg="1"/>
      <p:bldP spid="13" grpId="0" animBg="1"/>
      <p:bldP spid="1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extLst>
              <a:ext uri="{28A0092B-C50C-407E-A947-70E740481C1C}">
                <a14:useLocalDpi xmlns:a14="http://schemas.microsoft.com/office/drawing/2010/main" val="0"/>
              </a:ext>
            </a:extLst>
          </a:blip>
          <a:srcRect l="41185" t="30269" r="41684" b="31623"/>
          <a:stretch/>
        </p:blipFill>
        <p:spPr>
          <a:xfrm>
            <a:off x="708338" y="502048"/>
            <a:ext cx="1159099" cy="1120463"/>
          </a:xfrm>
          <a:prstGeom prst="rect">
            <a:avLst/>
          </a:prstGeom>
        </p:spPr>
      </p:pic>
      <p:sp>
        <p:nvSpPr>
          <p:cNvPr id="3" name="CuadroTexto 2"/>
          <p:cNvSpPr txBox="1"/>
          <p:nvPr/>
        </p:nvSpPr>
        <p:spPr>
          <a:xfrm>
            <a:off x="2305319" y="354394"/>
            <a:ext cx="7675808" cy="954107"/>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s-CO" sz="2800" dirty="0" smtClean="0">
                <a:ln w="0"/>
                <a:solidFill>
                  <a:schemeClr val="tx1"/>
                </a:solidFill>
                <a:effectLst>
                  <a:outerShdw blurRad="38100" dist="19050" dir="2700000" algn="tl" rotWithShape="0">
                    <a:schemeClr val="dk1">
                      <a:alpha val="40000"/>
                    </a:schemeClr>
                  </a:outerShdw>
                </a:effectLst>
              </a:rPr>
              <a:t>Cuando te dejan una tarea para subirla al Aula Virtual</a:t>
            </a:r>
            <a:endParaRPr lang="es-CO" sz="2800" dirty="0">
              <a:ln w="0"/>
              <a:solidFill>
                <a:schemeClr val="tx1"/>
              </a:solidFill>
              <a:effectLst>
                <a:outerShdw blurRad="38100" dist="19050" dir="2700000" algn="tl" rotWithShape="0">
                  <a:schemeClr val="dk1">
                    <a:alpha val="40000"/>
                  </a:schemeClr>
                </a:outerShdw>
              </a:effectLst>
            </a:endParaRP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5307" y="1622512"/>
            <a:ext cx="10748491" cy="3007928"/>
          </a:xfrm>
          <a:prstGeom prst="rect">
            <a:avLst/>
          </a:prstGeom>
        </p:spPr>
      </p:pic>
      <p:sp>
        <p:nvSpPr>
          <p:cNvPr id="5" name="CuadroTexto 4"/>
          <p:cNvSpPr txBox="1"/>
          <p:nvPr/>
        </p:nvSpPr>
        <p:spPr>
          <a:xfrm>
            <a:off x="708338" y="5190672"/>
            <a:ext cx="4237148" cy="954107"/>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s-CO" sz="2800" dirty="0" smtClean="0">
                <a:ln w="0"/>
                <a:solidFill>
                  <a:schemeClr val="tx1"/>
                </a:solidFill>
                <a:effectLst>
                  <a:outerShdw blurRad="38100" dist="19050" dir="2700000" algn="tl" rotWithShape="0">
                    <a:schemeClr val="dk1">
                      <a:alpha val="40000"/>
                    </a:schemeClr>
                  </a:outerShdw>
                </a:effectLst>
              </a:rPr>
              <a:t>Debes hacer Clic en esta opción</a:t>
            </a:r>
            <a:endParaRPr lang="es-CO" sz="2800" dirty="0">
              <a:ln w="0"/>
              <a:solidFill>
                <a:schemeClr val="tx1"/>
              </a:solidFill>
              <a:effectLst>
                <a:outerShdw blurRad="38100" dist="19050" dir="2700000" algn="tl" rotWithShape="0">
                  <a:schemeClr val="dk1">
                    <a:alpha val="40000"/>
                  </a:schemeClr>
                </a:outerShdw>
              </a:effectLst>
            </a:endParaRPr>
          </a:p>
        </p:txBody>
      </p:sp>
      <p:cxnSp>
        <p:nvCxnSpPr>
          <p:cNvPr id="7" name="Conector recto de flecha 6"/>
          <p:cNvCxnSpPr>
            <a:stCxn id="5" idx="0"/>
          </p:cNvCxnSpPr>
          <p:nvPr/>
        </p:nvCxnSpPr>
        <p:spPr>
          <a:xfrm flipV="1">
            <a:off x="2826912" y="4172755"/>
            <a:ext cx="701899" cy="1017917"/>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948392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ircle(in)">
                                      <p:cBhvr>
                                        <p:cTn id="22" dur="2000"/>
                                        <p:tgtEl>
                                          <p:spTgt spid="5"/>
                                        </p:tgtEl>
                                      </p:cBhvr>
                                    </p:animEffect>
                                  </p:childTnLst>
                                </p:cTn>
                              </p:par>
                              <p:par>
                                <p:cTn id="23" presetID="6" presetClass="entr" presetSubtype="16"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circle(in)">
                                      <p:cBhvr>
                                        <p:cTn id="2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5701" y="1862404"/>
            <a:ext cx="8614354" cy="2765102"/>
          </a:xfrm>
          <a:prstGeom prst="rect">
            <a:avLst/>
          </a:prstGeom>
        </p:spPr>
      </p:pic>
      <p:sp>
        <p:nvSpPr>
          <p:cNvPr id="3" name="CuadroTexto 2"/>
          <p:cNvSpPr txBox="1"/>
          <p:nvPr/>
        </p:nvSpPr>
        <p:spPr>
          <a:xfrm>
            <a:off x="2305319" y="354394"/>
            <a:ext cx="7675808" cy="523220"/>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s-CO" sz="2800" dirty="0" smtClean="0">
                <a:ln w="0"/>
                <a:solidFill>
                  <a:schemeClr val="tx1"/>
                </a:solidFill>
                <a:effectLst>
                  <a:outerShdw blurRad="38100" dist="19050" dir="2700000" algn="tl" rotWithShape="0">
                    <a:schemeClr val="dk1">
                      <a:alpha val="40000"/>
                    </a:schemeClr>
                  </a:outerShdw>
                </a:effectLst>
              </a:rPr>
              <a:t>Por ejemplo; vamos a subir unas Diapositivas</a:t>
            </a:r>
            <a:endParaRPr lang="es-CO" sz="2800" dirty="0">
              <a:ln w="0"/>
              <a:solidFill>
                <a:schemeClr val="tx1"/>
              </a:solidFill>
              <a:effectLst>
                <a:outerShdw blurRad="38100" dist="19050" dir="2700000" algn="tl" rotWithShape="0">
                  <a:schemeClr val="dk1">
                    <a:alpha val="40000"/>
                  </a:schemeClr>
                </a:outerShdw>
              </a:effectLst>
            </a:endParaRPr>
          </a:p>
        </p:txBody>
      </p:sp>
      <p:cxnSp>
        <p:nvCxnSpPr>
          <p:cNvPr id="5" name="4 Conector recto de flecha"/>
          <p:cNvCxnSpPr>
            <a:stCxn id="3" idx="2"/>
          </p:cNvCxnSpPr>
          <p:nvPr/>
        </p:nvCxnSpPr>
        <p:spPr>
          <a:xfrm flipH="1">
            <a:off x="4278086" y="877614"/>
            <a:ext cx="1865137" cy="2714672"/>
          </a:xfrm>
          <a:prstGeom prst="straightConnector1">
            <a:avLst/>
          </a:prstGeom>
          <a:ln w="57150">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747034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plus(in)">
                                      <p:cBhvr>
                                        <p:cTn id="12" dur="2000"/>
                                        <p:tgtEl>
                                          <p:spTgt spid="3"/>
                                        </p:tgtEl>
                                      </p:cBhvr>
                                    </p:animEffect>
                                  </p:childTnLst>
                                </p:cTn>
                              </p:par>
                              <p:par>
                                <p:cTn id="13" presetID="13" presetClass="entr" presetSubtype="16"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plus(in)">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5162" y="1530079"/>
            <a:ext cx="9785752" cy="4451198"/>
          </a:xfrm>
          <a:prstGeom prst="rect">
            <a:avLst/>
          </a:prstGeom>
        </p:spPr>
      </p:pic>
      <p:sp>
        <p:nvSpPr>
          <p:cNvPr id="3" name="CuadroTexto 2"/>
          <p:cNvSpPr txBox="1"/>
          <p:nvPr/>
        </p:nvSpPr>
        <p:spPr>
          <a:xfrm>
            <a:off x="2305319" y="354394"/>
            <a:ext cx="7675808" cy="523220"/>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s-CO" sz="2800" dirty="0" smtClean="0">
                <a:ln w="0"/>
                <a:solidFill>
                  <a:schemeClr val="tx1"/>
                </a:solidFill>
                <a:effectLst>
                  <a:outerShdw blurRad="38100" dist="19050" dir="2700000" algn="tl" rotWithShape="0">
                    <a:schemeClr val="dk1">
                      <a:alpha val="40000"/>
                    </a:schemeClr>
                  </a:outerShdw>
                </a:effectLst>
              </a:rPr>
              <a:t>Hacemos clic donde dice RESPONDER TAREA</a:t>
            </a:r>
            <a:endParaRPr lang="es-CO" sz="2800" dirty="0">
              <a:ln w="0"/>
              <a:solidFill>
                <a:schemeClr val="tx1"/>
              </a:solidFill>
              <a:effectLst>
                <a:outerShdw blurRad="38100" dist="19050" dir="2700000" algn="tl" rotWithShape="0">
                  <a:schemeClr val="dk1">
                    <a:alpha val="40000"/>
                  </a:schemeClr>
                </a:outerShdw>
              </a:effectLst>
            </a:endParaRPr>
          </a:p>
        </p:txBody>
      </p:sp>
      <p:cxnSp>
        <p:nvCxnSpPr>
          <p:cNvPr id="4" name="Conector recto de flecha 3"/>
          <p:cNvCxnSpPr/>
          <p:nvPr/>
        </p:nvCxnSpPr>
        <p:spPr>
          <a:xfrm flipH="1">
            <a:off x="3255655" y="1064029"/>
            <a:ext cx="2421938" cy="3691704"/>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319914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plus(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heckerboard(across)">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7204" y="1261760"/>
            <a:ext cx="8897592" cy="4334480"/>
          </a:xfrm>
          <a:prstGeom prst="rect">
            <a:avLst/>
          </a:prstGeom>
        </p:spPr>
      </p:pic>
      <p:sp>
        <p:nvSpPr>
          <p:cNvPr id="3" name="CuadroTexto 2"/>
          <p:cNvSpPr txBox="1"/>
          <p:nvPr/>
        </p:nvSpPr>
        <p:spPr>
          <a:xfrm>
            <a:off x="2305319" y="354394"/>
            <a:ext cx="7675808" cy="523220"/>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s-CO" sz="2800" dirty="0" smtClean="0">
                <a:ln w="0"/>
                <a:solidFill>
                  <a:schemeClr val="tx1"/>
                </a:solidFill>
                <a:effectLst>
                  <a:outerShdw blurRad="38100" dist="19050" dir="2700000" algn="tl" rotWithShape="0">
                    <a:schemeClr val="dk1">
                      <a:alpha val="40000"/>
                    </a:schemeClr>
                  </a:outerShdw>
                </a:effectLst>
              </a:rPr>
              <a:t>Escribimos un comentario</a:t>
            </a:r>
            <a:endParaRPr lang="es-CO" sz="2800" dirty="0">
              <a:ln w="0"/>
              <a:solidFill>
                <a:schemeClr val="tx1"/>
              </a:solidFill>
              <a:effectLst>
                <a:outerShdw blurRad="38100" dist="19050" dir="2700000" algn="tl" rotWithShape="0">
                  <a:schemeClr val="dk1">
                    <a:alpha val="40000"/>
                  </a:schemeClr>
                </a:outerShdw>
              </a:effectLst>
            </a:endParaRPr>
          </a:p>
        </p:txBody>
      </p:sp>
      <p:cxnSp>
        <p:nvCxnSpPr>
          <p:cNvPr id="4" name="Conector recto de flecha 3"/>
          <p:cNvCxnSpPr/>
          <p:nvPr/>
        </p:nvCxnSpPr>
        <p:spPr>
          <a:xfrm flipH="1">
            <a:off x="3931920" y="877614"/>
            <a:ext cx="1934783" cy="3586321"/>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978649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plus(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par>
                                <p:cTn id="13" presetID="2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1596" y="1238865"/>
            <a:ext cx="9270214" cy="4173793"/>
          </a:xfrm>
          <a:prstGeom prst="rect">
            <a:avLst/>
          </a:prstGeom>
        </p:spPr>
      </p:pic>
      <p:sp>
        <p:nvSpPr>
          <p:cNvPr id="3" name="CuadroTexto 2"/>
          <p:cNvSpPr txBox="1"/>
          <p:nvPr/>
        </p:nvSpPr>
        <p:spPr>
          <a:xfrm>
            <a:off x="2305319" y="354394"/>
            <a:ext cx="7675808" cy="523220"/>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s-CO" sz="2800" dirty="0" smtClean="0">
                <a:ln w="0"/>
                <a:solidFill>
                  <a:schemeClr val="tx1"/>
                </a:solidFill>
                <a:effectLst>
                  <a:outerShdw blurRad="38100" dist="19050" dir="2700000" algn="tl" rotWithShape="0">
                    <a:schemeClr val="dk1">
                      <a:alpha val="40000"/>
                    </a:schemeClr>
                  </a:outerShdw>
                </a:effectLst>
              </a:rPr>
              <a:t>Hacemos clic en esta opción</a:t>
            </a:r>
            <a:endParaRPr lang="es-CO" sz="2800" dirty="0">
              <a:ln w="0"/>
              <a:solidFill>
                <a:schemeClr val="tx1"/>
              </a:solidFill>
              <a:effectLst>
                <a:outerShdw blurRad="38100" dist="19050" dir="2700000" algn="tl" rotWithShape="0">
                  <a:schemeClr val="dk1">
                    <a:alpha val="40000"/>
                  </a:schemeClr>
                </a:outerShdw>
              </a:effectLst>
            </a:endParaRPr>
          </a:p>
        </p:txBody>
      </p:sp>
      <p:cxnSp>
        <p:nvCxnSpPr>
          <p:cNvPr id="4" name="Conector recto de flecha 3"/>
          <p:cNvCxnSpPr/>
          <p:nvPr/>
        </p:nvCxnSpPr>
        <p:spPr>
          <a:xfrm flipH="1">
            <a:off x="3444765" y="877614"/>
            <a:ext cx="2421938" cy="3691704"/>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227391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plus(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plus(in)">
                                      <p:cBhvr>
                                        <p:cTn id="12" dur="2000"/>
                                        <p:tgtEl>
                                          <p:spTgt spid="4"/>
                                        </p:tgtEl>
                                      </p:cBhvr>
                                    </p:animEffect>
                                  </p:childTnLst>
                                </p:cTn>
                              </p:par>
                              <p:par>
                                <p:cTn id="13" presetID="13" presetClass="entr" presetSubtype="16"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plus(in)">
                                      <p:cBhvr>
                                        <p:cTn id="1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a:stretch>
            <a:fillRect/>
          </a:stretch>
        </p:blipFill>
        <p:spPr>
          <a:xfrm>
            <a:off x="625671" y="1416240"/>
            <a:ext cx="10566400" cy="5277148"/>
          </a:xfrm>
          <a:prstGeom prst="rect">
            <a:avLst/>
          </a:prstGeom>
        </p:spPr>
      </p:pic>
      <p:sp>
        <p:nvSpPr>
          <p:cNvPr id="3" name="Rectángulo 2"/>
          <p:cNvSpPr/>
          <p:nvPr/>
        </p:nvSpPr>
        <p:spPr>
          <a:xfrm>
            <a:off x="1216257" y="168449"/>
            <a:ext cx="6529312" cy="707886"/>
          </a:xfrm>
          <a:prstGeom prst="rect">
            <a:avLst/>
          </a:prstGeom>
          <a:noFill/>
        </p:spPr>
        <p:txBody>
          <a:bodyPr wrap="square" lIns="91440" tIns="45720" rIns="91440" bIns="45720">
            <a:spAutoFit/>
          </a:bodyPr>
          <a:lstStyle/>
          <a:p>
            <a:pPr algn="ctr"/>
            <a:r>
              <a:rPr lang="es-ES" sz="4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Nuestro Campus</a:t>
            </a:r>
            <a:endParaRPr lang="es-ES" sz="4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5" name="4 CuadroTexto"/>
          <p:cNvSpPr txBox="1"/>
          <p:nvPr/>
        </p:nvSpPr>
        <p:spPr>
          <a:xfrm>
            <a:off x="7745569" y="507003"/>
            <a:ext cx="3151825" cy="369332"/>
          </a:xfrm>
          <a:prstGeom prst="rect">
            <a:avLst/>
          </a:prstGeom>
        </p:spPr>
        <p:style>
          <a:lnRef idx="0">
            <a:schemeClr val="accent6"/>
          </a:lnRef>
          <a:fillRef idx="3">
            <a:schemeClr val="accent6"/>
          </a:fillRef>
          <a:effectRef idx="3">
            <a:schemeClr val="accent6"/>
          </a:effectRef>
          <a:fontRef idx="minor">
            <a:schemeClr val="lt1"/>
          </a:fontRef>
        </p:style>
        <p:txBody>
          <a:bodyPr wrap="none" rtlCol="0">
            <a:spAutoFit/>
          </a:bodyPr>
          <a:lstStyle/>
          <a:p>
            <a:r>
              <a:rPr lang="es-CO" b="1" i="1" dirty="0" smtClean="0">
                <a:latin typeface="Aharoni" pitchFamily="2" charset="-79"/>
                <a:cs typeface="Aharoni" pitchFamily="2" charset="-79"/>
              </a:rPr>
              <a:t>Hagamos Clic en este Icono</a:t>
            </a:r>
            <a:endParaRPr lang="es-CO" b="1" i="1" dirty="0">
              <a:latin typeface="Aharoni" pitchFamily="2" charset="-79"/>
              <a:cs typeface="Aharoni" pitchFamily="2" charset="-79"/>
            </a:endParaRPr>
          </a:p>
        </p:txBody>
      </p:sp>
      <p:sp>
        <p:nvSpPr>
          <p:cNvPr id="6" name="5 Elipse"/>
          <p:cNvSpPr/>
          <p:nvPr/>
        </p:nvSpPr>
        <p:spPr>
          <a:xfrm>
            <a:off x="8641722" y="1562966"/>
            <a:ext cx="1171977" cy="1220810"/>
          </a:xfrm>
          <a:prstGeom prst="ellipse">
            <a:avLst/>
          </a:prstGeom>
          <a:noFill/>
          <a:ln w="5715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sp>
        <p:nvSpPr>
          <p:cNvPr id="4" name="3 Flecha derecha"/>
          <p:cNvSpPr/>
          <p:nvPr/>
        </p:nvSpPr>
        <p:spPr>
          <a:xfrm rot="5400000">
            <a:off x="8829171" y="1004116"/>
            <a:ext cx="797078" cy="824248"/>
          </a:xfrm>
          <a:prstGeom prst="rightArrow">
            <a:avLst/>
          </a:prstGeom>
          <a:solidFill>
            <a:schemeClr val="bg1"/>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s-CO" b="1">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glow rad="139700">
                  <a:schemeClr val="accent5">
                    <a:satMod val="175000"/>
                    <a:alpha val="40000"/>
                  </a:schemeClr>
                </a:glow>
                <a:outerShdw blurRad="50800" dist="40000" dir="5400000" algn="tl" rotWithShape="0">
                  <a:srgbClr val="000000">
                    <a:shade val="5000"/>
                    <a:satMod val="120000"/>
                    <a:alpha val="33000"/>
                  </a:srgbClr>
                </a:outerShdw>
              </a:effectLst>
            </a:endParaRPr>
          </a:p>
        </p:txBody>
      </p:sp>
    </p:spTree>
    <p:extLst>
      <p:ext uri="{BB962C8B-B14F-4D97-AF65-F5344CB8AC3E}">
        <p14:creationId xmlns:p14="http://schemas.microsoft.com/office/powerpoint/2010/main" val="8104175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animBg="1"/>
      <p:bldP spid="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183" y="1278778"/>
            <a:ext cx="9278645" cy="4915586"/>
          </a:xfrm>
          <a:prstGeom prst="rect">
            <a:avLst/>
          </a:prstGeom>
        </p:spPr>
      </p:pic>
      <p:sp>
        <p:nvSpPr>
          <p:cNvPr id="3" name="CuadroTexto 2"/>
          <p:cNvSpPr txBox="1"/>
          <p:nvPr/>
        </p:nvSpPr>
        <p:spPr>
          <a:xfrm>
            <a:off x="2305319" y="354394"/>
            <a:ext cx="7675808" cy="523220"/>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s-CO" sz="2800" dirty="0" smtClean="0">
                <a:ln w="0"/>
                <a:solidFill>
                  <a:schemeClr val="tx1"/>
                </a:solidFill>
                <a:effectLst>
                  <a:outerShdw blurRad="38100" dist="19050" dir="2700000" algn="tl" rotWithShape="0">
                    <a:schemeClr val="dk1">
                      <a:alpha val="40000"/>
                    </a:schemeClr>
                  </a:outerShdw>
                </a:effectLst>
              </a:rPr>
              <a:t>Seleccionamos el Archivo</a:t>
            </a:r>
            <a:endParaRPr lang="es-CO" sz="2800" dirty="0">
              <a:ln w="0"/>
              <a:solidFill>
                <a:schemeClr val="tx1"/>
              </a:solidFill>
              <a:effectLst>
                <a:outerShdw blurRad="38100" dist="19050" dir="2700000" algn="tl" rotWithShape="0">
                  <a:schemeClr val="dk1">
                    <a:alpha val="40000"/>
                  </a:schemeClr>
                </a:outerShdw>
              </a:effectLst>
            </a:endParaRPr>
          </a:p>
        </p:txBody>
      </p:sp>
      <p:cxnSp>
        <p:nvCxnSpPr>
          <p:cNvPr id="4" name="Conector recto de flecha 3"/>
          <p:cNvCxnSpPr/>
          <p:nvPr/>
        </p:nvCxnSpPr>
        <p:spPr>
          <a:xfrm flipH="1">
            <a:off x="5727469" y="877614"/>
            <a:ext cx="139234" cy="2464102"/>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
        <p:nvSpPr>
          <p:cNvPr id="7" name="CuadroTexto 6"/>
          <p:cNvSpPr txBox="1"/>
          <p:nvPr/>
        </p:nvSpPr>
        <p:spPr>
          <a:xfrm>
            <a:off x="9750828" y="4498117"/>
            <a:ext cx="2286313" cy="646331"/>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s-CO" dirty="0" smtClean="0">
                <a:ln w="0"/>
                <a:solidFill>
                  <a:schemeClr val="tx1"/>
                </a:solidFill>
                <a:effectLst>
                  <a:outerShdw blurRad="38100" dist="19050" dir="2700000" algn="tl" rotWithShape="0">
                    <a:schemeClr val="dk1">
                      <a:alpha val="40000"/>
                    </a:schemeClr>
                  </a:outerShdw>
                </a:effectLst>
              </a:rPr>
              <a:t>Una vez seleccionado, hacemos clic AQUI</a:t>
            </a:r>
            <a:endParaRPr lang="es-CO" dirty="0">
              <a:ln w="0"/>
              <a:solidFill>
                <a:schemeClr val="tx1"/>
              </a:solidFill>
              <a:effectLst>
                <a:outerShdw blurRad="38100" dist="19050" dir="2700000" algn="tl" rotWithShape="0">
                  <a:schemeClr val="dk1">
                    <a:alpha val="40000"/>
                  </a:schemeClr>
                </a:outerShdw>
              </a:effectLst>
            </a:endParaRPr>
          </a:p>
        </p:txBody>
      </p:sp>
      <p:cxnSp>
        <p:nvCxnSpPr>
          <p:cNvPr id="8" name="Conector recto de flecha 7"/>
          <p:cNvCxnSpPr/>
          <p:nvPr/>
        </p:nvCxnSpPr>
        <p:spPr>
          <a:xfrm flipH="1">
            <a:off x="6940242" y="4879571"/>
            <a:ext cx="2735773" cy="850597"/>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716374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plus(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par>
                                <p:cTn id="13" presetID="9"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dissolv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diamond(in)">
                                      <p:cBhvr>
                                        <p:cTn id="20" dur="2000"/>
                                        <p:tgtEl>
                                          <p:spTgt spid="8"/>
                                        </p:tgtEl>
                                      </p:cBhvr>
                                    </p:animEffect>
                                  </p:childTnLst>
                                </p:cTn>
                              </p:par>
                              <p:par>
                                <p:cTn id="21" presetID="8" presetClass="entr" presetSubtype="16"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diamond(in)">
                                      <p:cBhvr>
                                        <p:cTn id="23"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2888" y="1009312"/>
            <a:ext cx="9126224" cy="4839375"/>
          </a:xfrm>
          <a:prstGeom prst="rect">
            <a:avLst/>
          </a:prstGeom>
        </p:spPr>
      </p:pic>
      <p:sp>
        <p:nvSpPr>
          <p:cNvPr id="3" name="CuadroTexto 6"/>
          <p:cNvSpPr txBox="1"/>
          <p:nvPr/>
        </p:nvSpPr>
        <p:spPr>
          <a:xfrm>
            <a:off x="3477986" y="362980"/>
            <a:ext cx="6175183" cy="369332"/>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s-CO" dirty="0" smtClean="0">
                <a:ln w="0"/>
                <a:solidFill>
                  <a:schemeClr val="tx1"/>
                </a:solidFill>
                <a:effectLst>
                  <a:outerShdw blurRad="38100" dist="19050" dir="2700000" algn="tl" rotWithShape="0">
                    <a:schemeClr val="dk1">
                      <a:alpha val="40000"/>
                    </a:schemeClr>
                  </a:outerShdw>
                </a:effectLst>
              </a:rPr>
              <a:t>Los Archivos, entran a SUBIR</a:t>
            </a:r>
            <a:endParaRPr lang="es-CO" dirty="0">
              <a:ln w="0"/>
              <a:solidFill>
                <a:schemeClr val="tx1"/>
              </a:solidFill>
              <a:effectLst>
                <a:outerShdw blurRad="38100" dist="19050" dir="2700000" algn="tl" rotWithShape="0">
                  <a:schemeClr val="dk1">
                    <a:alpha val="40000"/>
                  </a:schemeClr>
                </a:outerShdw>
              </a:effectLst>
            </a:endParaRPr>
          </a:p>
        </p:txBody>
      </p:sp>
      <p:cxnSp>
        <p:nvCxnSpPr>
          <p:cNvPr id="4" name="Conector recto de flecha 7"/>
          <p:cNvCxnSpPr/>
          <p:nvPr/>
        </p:nvCxnSpPr>
        <p:spPr>
          <a:xfrm>
            <a:off x="6792686" y="732312"/>
            <a:ext cx="1" cy="3260024"/>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
        <p:nvSpPr>
          <p:cNvPr id="8" name="CuadroTexto 6"/>
          <p:cNvSpPr txBox="1"/>
          <p:nvPr/>
        </p:nvSpPr>
        <p:spPr>
          <a:xfrm>
            <a:off x="4041322" y="5970474"/>
            <a:ext cx="3368404" cy="646331"/>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s-CO" dirty="0" smtClean="0">
                <a:ln w="0"/>
                <a:solidFill>
                  <a:schemeClr val="tx1"/>
                </a:solidFill>
                <a:effectLst>
                  <a:outerShdw blurRad="38100" dist="19050" dir="2700000" algn="tl" rotWithShape="0">
                    <a:schemeClr val="dk1">
                      <a:alpha val="40000"/>
                    </a:schemeClr>
                  </a:outerShdw>
                </a:effectLst>
              </a:rPr>
              <a:t>Una vez subido los ARCHIVOS, hacemos CLIC en ACEPTAR</a:t>
            </a:r>
            <a:endParaRPr lang="es-CO" dirty="0">
              <a:ln w="0"/>
              <a:solidFill>
                <a:schemeClr val="tx1"/>
              </a:solidFill>
              <a:effectLst>
                <a:outerShdw blurRad="38100" dist="19050" dir="2700000" algn="tl" rotWithShape="0">
                  <a:schemeClr val="dk1">
                    <a:alpha val="40000"/>
                  </a:schemeClr>
                </a:outerShdw>
              </a:effectLst>
            </a:endParaRPr>
          </a:p>
        </p:txBody>
      </p:sp>
      <p:cxnSp>
        <p:nvCxnSpPr>
          <p:cNvPr id="9" name="Conector recto de flecha 7"/>
          <p:cNvCxnSpPr>
            <a:stCxn id="8" idx="3"/>
          </p:cNvCxnSpPr>
          <p:nvPr/>
        </p:nvCxnSpPr>
        <p:spPr>
          <a:xfrm flipV="1">
            <a:off x="7409726" y="5470071"/>
            <a:ext cx="2762974" cy="823569"/>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590521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plus(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par>
                                <p:cTn id="13" presetID="3" presetClass="entr" presetSubtype="1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linds(horizont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dissolve">
                                      <p:cBhvr>
                                        <p:cTn id="20" dur="500"/>
                                        <p:tgtEl>
                                          <p:spTgt spid="8"/>
                                        </p:tgtEl>
                                      </p:cBhvr>
                                    </p:animEffect>
                                  </p:childTnLst>
                                </p:cTn>
                              </p:par>
                              <p:par>
                                <p:cTn id="21" presetID="9"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dissolv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677" y="1297589"/>
            <a:ext cx="9192908" cy="3219899"/>
          </a:xfrm>
          <a:prstGeom prst="rect">
            <a:avLst/>
          </a:prstGeom>
        </p:spPr>
      </p:pic>
      <p:sp>
        <p:nvSpPr>
          <p:cNvPr id="3" name="CuadroTexto 6"/>
          <p:cNvSpPr txBox="1"/>
          <p:nvPr/>
        </p:nvSpPr>
        <p:spPr>
          <a:xfrm>
            <a:off x="1583873" y="5135011"/>
            <a:ext cx="3368404" cy="369332"/>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s-CO" dirty="0" smtClean="0">
                <a:ln w="0"/>
                <a:solidFill>
                  <a:schemeClr val="tx1"/>
                </a:solidFill>
                <a:effectLst>
                  <a:outerShdw blurRad="38100" dist="19050" dir="2700000" algn="tl" rotWithShape="0">
                    <a:schemeClr val="dk1">
                      <a:alpha val="40000"/>
                    </a:schemeClr>
                  </a:outerShdw>
                </a:effectLst>
              </a:rPr>
              <a:t>ARCHIVOS que han sido subidos</a:t>
            </a:r>
            <a:endParaRPr lang="es-CO" dirty="0">
              <a:ln w="0"/>
              <a:solidFill>
                <a:schemeClr val="tx1"/>
              </a:solidFill>
              <a:effectLst>
                <a:outerShdw blurRad="38100" dist="19050" dir="2700000" algn="tl" rotWithShape="0">
                  <a:schemeClr val="dk1">
                    <a:alpha val="40000"/>
                  </a:schemeClr>
                </a:outerShdw>
              </a:effectLst>
            </a:endParaRPr>
          </a:p>
        </p:txBody>
      </p:sp>
      <p:cxnSp>
        <p:nvCxnSpPr>
          <p:cNvPr id="4" name="Conector recto de flecha 7"/>
          <p:cNvCxnSpPr/>
          <p:nvPr/>
        </p:nvCxnSpPr>
        <p:spPr>
          <a:xfrm flipV="1">
            <a:off x="2356033" y="3175907"/>
            <a:ext cx="1317896" cy="1905524"/>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
        <p:nvSpPr>
          <p:cNvPr id="5" name="CuadroTexto 6"/>
          <p:cNvSpPr txBox="1"/>
          <p:nvPr/>
        </p:nvSpPr>
        <p:spPr>
          <a:xfrm>
            <a:off x="1368879" y="225717"/>
            <a:ext cx="8951705" cy="369332"/>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s-CO" dirty="0" smtClean="0">
                <a:ln w="0"/>
                <a:solidFill>
                  <a:schemeClr val="tx1"/>
                </a:solidFill>
                <a:effectLst>
                  <a:outerShdw blurRad="38100" dist="19050" dir="2700000" algn="tl" rotWithShape="0">
                    <a:schemeClr val="dk1">
                      <a:alpha val="40000"/>
                    </a:schemeClr>
                  </a:outerShdw>
                </a:effectLst>
              </a:rPr>
              <a:t>Una vez subido los ARCHIVOS, a la Plataforma, los vamos a ver de la siguiente manera</a:t>
            </a:r>
            <a:endParaRPr lang="es-CO" dirty="0">
              <a:ln w="0"/>
              <a:solidFill>
                <a:schemeClr val="tx1"/>
              </a:solidFill>
              <a:effectLst>
                <a:outerShdw blurRad="38100" dist="19050" dir="2700000" algn="tl" rotWithShape="0">
                  <a:schemeClr val="dk1">
                    <a:alpha val="40000"/>
                  </a:schemeClr>
                </a:outerShdw>
              </a:effectLst>
            </a:endParaRPr>
          </a:p>
        </p:txBody>
      </p:sp>
      <p:cxnSp>
        <p:nvCxnSpPr>
          <p:cNvPr id="7" name="Conector recto de flecha 7"/>
          <p:cNvCxnSpPr/>
          <p:nvPr/>
        </p:nvCxnSpPr>
        <p:spPr>
          <a:xfrm flipV="1">
            <a:off x="2356033" y="3543300"/>
            <a:ext cx="2689496" cy="1558030"/>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cxnSp>
        <p:nvCxnSpPr>
          <p:cNvPr id="9" name="Conector recto de flecha 7"/>
          <p:cNvCxnSpPr/>
          <p:nvPr/>
        </p:nvCxnSpPr>
        <p:spPr>
          <a:xfrm flipV="1">
            <a:off x="2356033" y="3175907"/>
            <a:ext cx="5302067" cy="1969978"/>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
        <p:nvSpPr>
          <p:cNvPr id="11" name="CuadroTexto 6"/>
          <p:cNvSpPr txBox="1"/>
          <p:nvPr/>
        </p:nvSpPr>
        <p:spPr>
          <a:xfrm>
            <a:off x="7549245" y="825038"/>
            <a:ext cx="3368404" cy="369332"/>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s-CO" dirty="0" smtClean="0">
                <a:ln w="0"/>
                <a:solidFill>
                  <a:schemeClr val="tx1"/>
                </a:solidFill>
                <a:effectLst>
                  <a:outerShdw blurRad="38100" dist="19050" dir="2700000" algn="tl" rotWithShape="0">
                    <a:schemeClr val="dk1">
                      <a:alpha val="40000"/>
                    </a:schemeClr>
                  </a:outerShdw>
                </a:effectLst>
              </a:rPr>
              <a:t>Te aparecerán estos Botones</a:t>
            </a:r>
            <a:endParaRPr lang="es-CO" dirty="0">
              <a:ln w="0"/>
              <a:solidFill>
                <a:schemeClr val="tx1"/>
              </a:solidFill>
              <a:effectLst>
                <a:outerShdw blurRad="38100" dist="19050" dir="2700000" algn="tl" rotWithShape="0">
                  <a:schemeClr val="dk1">
                    <a:alpha val="40000"/>
                  </a:schemeClr>
                </a:outerShdw>
              </a:effectLst>
            </a:endParaRPr>
          </a:p>
        </p:txBody>
      </p:sp>
      <p:cxnSp>
        <p:nvCxnSpPr>
          <p:cNvPr id="13" name="12 Conector recto de flecha"/>
          <p:cNvCxnSpPr>
            <a:stCxn id="11" idx="2"/>
          </p:cNvCxnSpPr>
          <p:nvPr/>
        </p:nvCxnSpPr>
        <p:spPr>
          <a:xfrm flipH="1">
            <a:off x="9086850" y="1194370"/>
            <a:ext cx="146597" cy="389501"/>
          </a:xfrm>
          <a:prstGeom prst="straightConnector1">
            <a:avLst/>
          </a:prstGeom>
          <a:ln w="28575">
            <a:tailEnd type="arrow"/>
          </a:ln>
        </p:spPr>
        <p:style>
          <a:lnRef idx="3">
            <a:schemeClr val="dk1"/>
          </a:lnRef>
          <a:fillRef idx="0">
            <a:schemeClr val="dk1"/>
          </a:fillRef>
          <a:effectRef idx="2">
            <a:schemeClr val="dk1"/>
          </a:effectRef>
          <a:fontRef idx="minor">
            <a:schemeClr val="tx1"/>
          </a:fontRef>
        </p:style>
      </p:cxnSp>
      <p:cxnSp>
        <p:nvCxnSpPr>
          <p:cNvPr id="14" name="13 Conector recto de flecha"/>
          <p:cNvCxnSpPr>
            <a:stCxn id="11" idx="2"/>
          </p:cNvCxnSpPr>
          <p:nvPr/>
        </p:nvCxnSpPr>
        <p:spPr>
          <a:xfrm>
            <a:off x="9233447" y="1194370"/>
            <a:ext cx="147317" cy="479309"/>
          </a:xfrm>
          <a:prstGeom prst="straightConnector1">
            <a:avLst/>
          </a:prstGeom>
          <a:ln w="28575">
            <a:tailEnd type="arrow"/>
          </a:ln>
        </p:spPr>
        <p:style>
          <a:lnRef idx="3">
            <a:schemeClr val="dk1"/>
          </a:lnRef>
          <a:fillRef idx="0">
            <a:schemeClr val="dk1"/>
          </a:fillRef>
          <a:effectRef idx="2">
            <a:schemeClr val="dk1"/>
          </a:effectRef>
          <a:fontRef idx="minor">
            <a:schemeClr val="tx1"/>
          </a:fontRef>
        </p:style>
      </p:cxnSp>
      <p:cxnSp>
        <p:nvCxnSpPr>
          <p:cNvPr id="17" name="16 Conector recto de flecha"/>
          <p:cNvCxnSpPr>
            <a:stCxn id="11" idx="2"/>
          </p:cNvCxnSpPr>
          <p:nvPr/>
        </p:nvCxnSpPr>
        <p:spPr>
          <a:xfrm>
            <a:off x="9233447" y="1194370"/>
            <a:ext cx="487675" cy="555508"/>
          </a:xfrm>
          <a:prstGeom prst="straightConnector1">
            <a:avLst/>
          </a:prstGeom>
          <a:ln w="28575">
            <a:tailEnd type="arrow"/>
          </a:ln>
        </p:spPr>
        <p:style>
          <a:lnRef idx="3">
            <a:schemeClr val="dk1"/>
          </a:lnRef>
          <a:fillRef idx="0">
            <a:schemeClr val="dk1"/>
          </a:fillRef>
          <a:effectRef idx="2">
            <a:schemeClr val="dk1"/>
          </a:effectRef>
          <a:fontRef idx="minor">
            <a:schemeClr val="tx1"/>
          </a:fontRef>
        </p:style>
      </p:cxn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8349" y="4927150"/>
            <a:ext cx="2379300" cy="903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1" name="20 Conector angular"/>
          <p:cNvCxnSpPr>
            <a:endCxn id="1026" idx="3"/>
          </p:cNvCxnSpPr>
          <p:nvPr/>
        </p:nvCxnSpPr>
        <p:spPr>
          <a:xfrm rot="16200000" flipH="1">
            <a:off x="8608133" y="3069516"/>
            <a:ext cx="3629155" cy="989878"/>
          </a:xfrm>
          <a:prstGeom prst="bentConnector4">
            <a:avLst>
              <a:gd name="adj1" fmla="val 17453"/>
              <a:gd name="adj2" fmla="val 123094"/>
            </a:avLst>
          </a:prstGeom>
          <a:ln w="38100">
            <a:tailEnd type="arrow"/>
          </a:ln>
        </p:spPr>
        <p:style>
          <a:lnRef idx="3">
            <a:schemeClr val="dk1"/>
          </a:lnRef>
          <a:fillRef idx="0">
            <a:schemeClr val="dk1"/>
          </a:fillRef>
          <a:effectRef idx="2">
            <a:schemeClr val="dk1"/>
          </a:effectRef>
          <a:fontRef idx="minor">
            <a:schemeClr val="tx1"/>
          </a:fontRef>
        </p:style>
      </p:cxnSp>
      <p:sp>
        <p:nvSpPr>
          <p:cNvPr id="24" name="CuadroTexto 6"/>
          <p:cNvSpPr txBox="1"/>
          <p:nvPr/>
        </p:nvSpPr>
        <p:spPr>
          <a:xfrm>
            <a:off x="7372714" y="5853132"/>
            <a:ext cx="1020171" cy="369332"/>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s-CO" dirty="0">
                <a:ln w="0"/>
                <a:solidFill>
                  <a:schemeClr val="tx1"/>
                </a:solidFill>
                <a:effectLst>
                  <a:outerShdw blurRad="38100" dist="19050" dir="2700000" algn="tl" rotWithShape="0">
                    <a:schemeClr val="dk1">
                      <a:alpha val="40000"/>
                    </a:schemeClr>
                  </a:outerShdw>
                </a:effectLst>
              </a:rPr>
              <a:t>A</a:t>
            </a:r>
            <a:r>
              <a:rPr lang="es-CO" dirty="0" smtClean="0">
                <a:ln w="0"/>
                <a:solidFill>
                  <a:schemeClr val="tx1"/>
                </a:solidFill>
                <a:effectLst>
                  <a:outerShdw blurRad="38100" dist="19050" dir="2700000" algn="tl" rotWithShape="0">
                    <a:schemeClr val="dk1">
                      <a:alpha val="40000"/>
                    </a:schemeClr>
                  </a:outerShdw>
                </a:effectLst>
              </a:rPr>
              <a:t>djuntar</a:t>
            </a:r>
            <a:endParaRPr lang="es-CO" dirty="0">
              <a:ln w="0"/>
              <a:solidFill>
                <a:schemeClr val="tx1"/>
              </a:solidFill>
              <a:effectLst>
                <a:outerShdw blurRad="38100" dist="19050" dir="2700000" algn="tl" rotWithShape="0">
                  <a:schemeClr val="dk1">
                    <a:alpha val="40000"/>
                  </a:schemeClr>
                </a:outerShdw>
              </a:effectLst>
            </a:endParaRPr>
          </a:p>
        </p:txBody>
      </p:sp>
      <p:sp>
        <p:nvSpPr>
          <p:cNvPr id="25" name="CuadroTexto 6"/>
          <p:cNvSpPr txBox="1"/>
          <p:nvPr/>
        </p:nvSpPr>
        <p:spPr>
          <a:xfrm>
            <a:off x="9086850" y="6034025"/>
            <a:ext cx="1020171" cy="369332"/>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s-CO" dirty="0" smtClean="0">
                <a:ln w="0"/>
                <a:solidFill>
                  <a:schemeClr val="tx1"/>
                </a:solidFill>
                <a:effectLst>
                  <a:outerShdw blurRad="38100" dist="19050" dir="2700000" algn="tl" rotWithShape="0">
                    <a:schemeClr val="dk1">
                      <a:alpha val="40000"/>
                    </a:schemeClr>
                  </a:outerShdw>
                </a:effectLst>
              </a:rPr>
              <a:t>Editar</a:t>
            </a:r>
            <a:endParaRPr lang="es-CO" dirty="0">
              <a:ln w="0"/>
              <a:solidFill>
                <a:schemeClr val="tx1"/>
              </a:solidFill>
              <a:effectLst>
                <a:outerShdw blurRad="38100" dist="19050" dir="2700000" algn="tl" rotWithShape="0">
                  <a:schemeClr val="dk1">
                    <a:alpha val="40000"/>
                  </a:schemeClr>
                </a:outerShdw>
              </a:effectLst>
            </a:endParaRPr>
          </a:p>
        </p:txBody>
      </p:sp>
      <p:sp>
        <p:nvSpPr>
          <p:cNvPr id="26" name="CuadroTexto 6"/>
          <p:cNvSpPr txBox="1"/>
          <p:nvPr/>
        </p:nvSpPr>
        <p:spPr>
          <a:xfrm>
            <a:off x="10488386" y="6034025"/>
            <a:ext cx="1020171" cy="369332"/>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s-CO" dirty="0" smtClean="0">
                <a:ln w="0"/>
                <a:solidFill>
                  <a:schemeClr val="tx1"/>
                </a:solidFill>
                <a:effectLst>
                  <a:outerShdw blurRad="38100" dist="19050" dir="2700000" algn="tl" rotWithShape="0">
                    <a:schemeClr val="dk1">
                      <a:alpha val="40000"/>
                    </a:schemeClr>
                  </a:outerShdw>
                </a:effectLst>
              </a:rPr>
              <a:t>Eliminar</a:t>
            </a:r>
            <a:endParaRPr lang="es-CO" dirty="0">
              <a:ln w="0"/>
              <a:solidFill>
                <a:schemeClr val="tx1"/>
              </a:solidFill>
              <a:effectLst>
                <a:outerShdw blurRad="38100" dist="19050" dir="2700000" algn="tl" rotWithShape="0">
                  <a:schemeClr val="dk1">
                    <a:alpha val="40000"/>
                  </a:schemeClr>
                </a:outerShdw>
              </a:effectLst>
            </a:endParaRPr>
          </a:p>
        </p:txBody>
      </p:sp>
      <p:cxnSp>
        <p:nvCxnSpPr>
          <p:cNvPr id="27" name="26 Conector recto de flecha"/>
          <p:cNvCxnSpPr/>
          <p:nvPr/>
        </p:nvCxnSpPr>
        <p:spPr>
          <a:xfrm flipV="1">
            <a:off x="7905210" y="5379032"/>
            <a:ext cx="1018354" cy="451883"/>
          </a:xfrm>
          <a:prstGeom prst="straightConnector1">
            <a:avLst/>
          </a:prstGeom>
          <a:ln w="28575">
            <a:tailEnd type="arrow"/>
          </a:ln>
        </p:spPr>
        <p:style>
          <a:lnRef idx="3">
            <a:schemeClr val="dk1"/>
          </a:lnRef>
          <a:fillRef idx="0">
            <a:schemeClr val="dk1"/>
          </a:fillRef>
          <a:effectRef idx="2">
            <a:schemeClr val="dk1"/>
          </a:effectRef>
          <a:fontRef idx="minor">
            <a:schemeClr val="tx1"/>
          </a:fontRef>
        </p:style>
      </p:cxnSp>
      <p:cxnSp>
        <p:nvCxnSpPr>
          <p:cNvPr id="29" name="28 Conector recto de flecha"/>
          <p:cNvCxnSpPr/>
          <p:nvPr/>
        </p:nvCxnSpPr>
        <p:spPr>
          <a:xfrm flipV="1">
            <a:off x="9721122" y="5504343"/>
            <a:ext cx="76021" cy="552514"/>
          </a:xfrm>
          <a:prstGeom prst="straightConnector1">
            <a:avLst/>
          </a:prstGeom>
          <a:ln w="28575">
            <a:tailEnd type="arrow"/>
          </a:ln>
        </p:spPr>
        <p:style>
          <a:lnRef idx="3">
            <a:schemeClr val="dk1"/>
          </a:lnRef>
          <a:fillRef idx="0">
            <a:schemeClr val="dk1"/>
          </a:fillRef>
          <a:effectRef idx="2">
            <a:schemeClr val="dk1"/>
          </a:effectRef>
          <a:fontRef idx="minor">
            <a:schemeClr val="tx1"/>
          </a:fontRef>
        </p:style>
      </p:cxnSp>
      <p:cxnSp>
        <p:nvCxnSpPr>
          <p:cNvPr id="31" name="30 Conector recto de flecha"/>
          <p:cNvCxnSpPr/>
          <p:nvPr/>
        </p:nvCxnSpPr>
        <p:spPr>
          <a:xfrm flipH="1" flipV="1">
            <a:off x="10488386" y="5523670"/>
            <a:ext cx="526503" cy="552514"/>
          </a:xfrm>
          <a:prstGeom prst="straightConnector1">
            <a:avLst/>
          </a:prstGeom>
          <a:ln w="28575">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215678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linds(horizontal)">
                                      <p:cBhvr>
                                        <p:cTn id="17" dur="500"/>
                                        <p:tgtEl>
                                          <p:spTgt spid="3"/>
                                        </p:tgtEl>
                                      </p:cBhvr>
                                    </p:animEffect>
                                  </p:childTnLst>
                                </p:cTn>
                              </p:par>
                              <p:par>
                                <p:cTn id="18" presetID="3" presetClass="entr" presetSubtype="10"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linds(horizontal)">
                                      <p:cBhvr>
                                        <p:cTn id="20" dur="500"/>
                                        <p:tgtEl>
                                          <p:spTgt spid="4"/>
                                        </p:tgtEl>
                                      </p:cBhvr>
                                    </p:animEffect>
                                  </p:childTnLst>
                                </p:cTn>
                              </p:par>
                              <p:par>
                                <p:cTn id="21" presetID="3" presetClass="entr" presetSubtype="1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linds(horizontal)">
                                      <p:cBhvr>
                                        <p:cTn id="23" dur="500"/>
                                        <p:tgtEl>
                                          <p:spTgt spid="9"/>
                                        </p:tgtEl>
                                      </p:cBhvr>
                                    </p:animEffect>
                                  </p:childTnLst>
                                </p:cTn>
                              </p:par>
                              <p:par>
                                <p:cTn id="24" presetID="3" presetClass="entr" presetSubtype="1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linds(horizontal)">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3"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plus(in)">
                                      <p:cBhvr>
                                        <p:cTn id="31" dur="20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box(in)">
                                      <p:cBhvr>
                                        <p:cTn id="36" dur="2000"/>
                                        <p:tgtEl>
                                          <p:spTgt spid="13"/>
                                        </p:tgtEl>
                                      </p:cBhvr>
                                    </p:animEffect>
                                  </p:childTnLst>
                                </p:cTn>
                              </p:par>
                              <p:par>
                                <p:cTn id="37" presetID="4" presetClass="entr" presetSubtype="16"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ox(in)">
                                      <p:cBhvr>
                                        <p:cTn id="39" dur="2000"/>
                                        <p:tgtEl>
                                          <p:spTgt spid="14"/>
                                        </p:tgtEl>
                                      </p:cBhvr>
                                    </p:animEffect>
                                  </p:childTnLst>
                                </p:cTn>
                              </p:par>
                              <p:par>
                                <p:cTn id="40" presetID="4" presetClass="entr" presetSubtype="16" fill="hold"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box(in)">
                                      <p:cBhvr>
                                        <p:cTn id="42" dur="20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checkerboard(across)">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nodeType="clickEffect">
                                  <p:stCondLst>
                                    <p:cond delay="0"/>
                                  </p:stCondLst>
                                  <p:childTnLst>
                                    <p:set>
                                      <p:cBhvr>
                                        <p:cTn id="51" dur="1" fill="hold">
                                          <p:stCondLst>
                                            <p:cond delay="0"/>
                                          </p:stCondLst>
                                        </p:cTn>
                                        <p:tgtEl>
                                          <p:spTgt spid="1026"/>
                                        </p:tgtEl>
                                        <p:attrNameLst>
                                          <p:attrName>style.visibility</p:attrName>
                                        </p:attrNameLst>
                                      </p:cBhvr>
                                      <p:to>
                                        <p:strVal val="visible"/>
                                      </p:to>
                                    </p:set>
                                    <p:animEffect transition="in" filter="checkerboard(across)">
                                      <p:cBhvr>
                                        <p:cTn id="52" dur="500"/>
                                        <p:tgtEl>
                                          <p:spTgt spid="1026"/>
                                        </p:tgtEl>
                                      </p:cBhvr>
                                    </p:animEffect>
                                  </p:childTnLst>
                                </p:cTn>
                              </p:par>
                            </p:childTnLst>
                          </p:cTn>
                        </p:par>
                      </p:childTnLst>
                    </p:cTn>
                  </p:par>
                  <p:par>
                    <p:cTn id="53" fill="hold">
                      <p:stCondLst>
                        <p:cond delay="indefinite"/>
                      </p:stCondLst>
                      <p:childTnLst>
                        <p:par>
                          <p:cTn id="54" fill="hold">
                            <p:stCondLst>
                              <p:cond delay="0"/>
                            </p:stCondLst>
                            <p:childTnLst>
                              <p:par>
                                <p:cTn id="55" presetID="18" presetClass="entr" presetSubtype="12" fill="hold" nodeType="clickEffect">
                                  <p:stCondLst>
                                    <p:cond delay="0"/>
                                  </p:stCondLst>
                                  <p:childTnLst>
                                    <p:set>
                                      <p:cBhvr>
                                        <p:cTn id="56" dur="1" fill="hold">
                                          <p:stCondLst>
                                            <p:cond delay="0"/>
                                          </p:stCondLst>
                                        </p:cTn>
                                        <p:tgtEl>
                                          <p:spTgt spid="27"/>
                                        </p:tgtEl>
                                        <p:attrNameLst>
                                          <p:attrName>style.visibility</p:attrName>
                                        </p:attrNameLst>
                                      </p:cBhvr>
                                      <p:to>
                                        <p:strVal val="visible"/>
                                      </p:to>
                                    </p:set>
                                    <p:animEffect transition="in" filter="strips(downLeft)">
                                      <p:cBhvr>
                                        <p:cTn id="57" dur="500"/>
                                        <p:tgtEl>
                                          <p:spTgt spid="27"/>
                                        </p:tgtEl>
                                      </p:cBhvr>
                                    </p:animEffect>
                                  </p:childTnLst>
                                </p:cTn>
                              </p:par>
                              <p:par>
                                <p:cTn id="58" presetID="18" presetClass="entr" presetSubtype="12" fill="hold" grpId="0" nodeType="with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strips(downLeft)">
                                      <p:cBhvr>
                                        <p:cTn id="60" dur="500"/>
                                        <p:tgtEl>
                                          <p:spTgt spid="24"/>
                                        </p:tgtEl>
                                      </p:cBhvr>
                                    </p:animEffect>
                                  </p:childTnLst>
                                </p:cTn>
                              </p:par>
                              <p:par>
                                <p:cTn id="61" presetID="18" presetClass="entr" presetSubtype="12" fill="hold" nodeType="with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strips(downLeft)">
                                      <p:cBhvr>
                                        <p:cTn id="63" dur="500"/>
                                        <p:tgtEl>
                                          <p:spTgt spid="29"/>
                                        </p:tgtEl>
                                      </p:cBhvr>
                                    </p:animEffect>
                                  </p:childTnLst>
                                </p:cTn>
                              </p:par>
                              <p:par>
                                <p:cTn id="64" presetID="18" presetClass="entr" presetSubtype="12" fill="hold" grpId="0" nodeType="withEffect">
                                  <p:stCondLst>
                                    <p:cond delay="0"/>
                                  </p:stCondLst>
                                  <p:childTnLst>
                                    <p:set>
                                      <p:cBhvr>
                                        <p:cTn id="65" dur="1" fill="hold">
                                          <p:stCondLst>
                                            <p:cond delay="0"/>
                                          </p:stCondLst>
                                        </p:cTn>
                                        <p:tgtEl>
                                          <p:spTgt spid="25"/>
                                        </p:tgtEl>
                                        <p:attrNameLst>
                                          <p:attrName>style.visibility</p:attrName>
                                        </p:attrNameLst>
                                      </p:cBhvr>
                                      <p:to>
                                        <p:strVal val="visible"/>
                                      </p:to>
                                    </p:set>
                                    <p:animEffect transition="in" filter="strips(downLeft)">
                                      <p:cBhvr>
                                        <p:cTn id="66" dur="500"/>
                                        <p:tgtEl>
                                          <p:spTgt spid="25"/>
                                        </p:tgtEl>
                                      </p:cBhvr>
                                    </p:animEffect>
                                  </p:childTnLst>
                                </p:cTn>
                              </p:par>
                              <p:par>
                                <p:cTn id="67" presetID="18" presetClass="entr" presetSubtype="12" fill="hold" nodeType="withEffect">
                                  <p:stCondLst>
                                    <p:cond delay="0"/>
                                  </p:stCondLst>
                                  <p:childTnLst>
                                    <p:set>
                                      <p:cBhvr>
                                        <p:cTn id="68" dur="1" fill="hold">
                                          <p:stCondLst>
                                            <p:cond delay="0"/>
                                          </p:stCondLst>
                                        </p:cTn>
                                        <p:tgtEl>
                                          <p:spTgt spid="31"/>
                                        </p:tgtEl>
                                        <p:attrNameLst>
                                          <p:attrName>style.visibility</p:attrName>
                                        </p:attrNameLst>
                                      </p:cBhvr>
                                      <p:to>
                                        <p:strVal val="visible"/>
                                      </p:to>
                                    </p:set>
                                    <p:animEffect transition="in" filter="strips(downLeft)">
                                      <p:cBhvr>
                                        <p:cTn id="69" dur="500"/>
                                        <p:tgtEl>
                                          <p:spTgt spid="31"/>
                                        </p:tgtEl>
                                      </p:cBhvr>
                                    </p:animEffect>
                                  </p:childTnLst>
                                </p:cTn>
                              </p:par>
                              <p:par>
                                <p:cTn id="70" presetID="18" presetClass="entr" presetSubtype="12" fill="hold" grpId="0" nodeType="with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strips(downLeft)">
                                      <p:cBhvr>
                                        <p:cTn id="7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11" grpId="0" animBg="1"/>
      <p:bldP spid="24" grpId="0" animBg="1"/>
      <p:bldP spid="25" grpId="0" animBg="1"/>
      <p:bldP spid="2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8775" y="826634"/>
            <a:ext cx="8934450" cy="448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CuadroTexto 6"/>
          <p:cNvSpPr txBox="1"/>
          <p:nvPr/>
        </p:nvSpPr>
        <p:spPr>
          <a:xfrm>
            <a:off x="1524001" y="208445"/>
            <a:ext cx="8951705" cy="369332"/>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s-CO" dirty="0" smtClean="0">
                <a:ln w="0"/>
                <a:solidFill>
                  <a:schemeClr val="tx1"/>
                </a:solidFill>
                <a:effectLst>
                  <a:outerShdw blurRad="38100" dist="19050" dir="2700000" algn="tl" rotWithShape="0">
                    <a:schemeClr val="dk1">
                      <a:alpha val="40000"/>
                    </a:schemeClr>
                  </a:outerShdw>
                </a:effectLst>
              </a:rPr>
              <a:t>Cuando el DOCENTE, te halla calificado te aparecerá esta nueva interfaz</a:t>
            </a:r>
            <a:endParaRPr lang="es-CO" dirty="0">
              <a:ln w="0"/>
              <a:solidFill>
                <a:schemeClr val="tx1"/>
              </a:solidFill>
              <a:effectLst>
                <a:outerShdw blurRad="38100" dist="19050" dir="2700000" algn="tl" rotWithShape="0">
                  <a:schemeClr val="dk1">
                    <a:alpha val="40000"/>
                  </a:schemeClr>
                </a:outerShdw>
              </a:effectLst>
            </a:endParaRPr>
          </a:p>
        </p:txBody>
      </p:sp>
      <p:sp>
        <p:nvSpPr>
          <p:cNvPr id="10" name="CuadroTexto 6"/>
          <p:cNvSpPr txBox="1"/>
          <p:nvPr/>
        </p:nvSpPr>
        <p:spPr>
          <a:xfrm>
            <a:off x="2362201" y="5555729"/>
            <a:ext cx="3940628" cy="646331"/>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s-CO" dirty="0" smtClean="0">
                <a:ln w="0"/>
                <a:solidFill>
                  <a:schemeClr val="tx1"/>
                </a:solidFill>
                <a:effectLst>
                  <a:outerShdw blurRad="38100" dist="19050" dir="2700000" algn="tl" rotWithShape="0">
                    <a:schemeClr val="dk1">
                      <a:alpha val="40000"/>
                    </a:schemeClr>
                  </a:outerShdw>
                </a:effectLst>
              </a:rPr>
              <a:t>El concepto o la CALIFICACIÓN que te dio el Docente, con su comentario</a:t>
            </a:r>
            <a:endParaRPr lang="es-CO" dirty="0">
              <a:ln w="0"/>
              <a:solidFill>
                <a:schemeClr val="tx1"/>
              </a:solidFill>
              <a:effectLst>
                <a:outerShdw blurRad="38100" dist="19050" dir="2700000" algn="tl" rotWithShape="0">
                  <a:schemeClr val="dk1">
                    <a:alpha val="40000"/>
                  </a:schemeClr>
                </a:outerShdw>
              </a:effectLst>
            </a:endParaRPr>
          </a:p>
        </p:txBody>
      </p:sp>
      <p:cxnSp>
        <p:nvCxnSpPr>
          <p:cNvPr id="11" name="10 Conector recto de flecha"/>
          <p:cNvCxnSpPr>
            <a:stCxn id="10" idx="0"/>
          </p:cNvCxnSpPr>
          <p:nvPr/>
        </p:nvCxnSpPr>
        <p:spPr>
          <a:xfrm flipV="1">
            <a:off x="4332515" y="4767943"/>
            <a:ext cx="0" cy="787786"/>
          </a:xfrm>
          <a:prstGeom prst="straightConnector1">
            <a:avLst/>
          </a:prstGeom>
          <a:ln w="57150">
            <a:tailEnd type="arrow"/>
          </a:ln>
        </p:spPr>
        <p:style>
          <a:lnRef idx="3">
            <a:schemeClr val="dk1"/>
          </a:lnRef>
          <a:fillRef idx="0">
            <a:schemeClr val="dk1"/>
          </a:fillRef>
          <a:effectRef idx="2">
            <a:schemeClr val="dk1"/>
          </a:effectRef>
          <a:fontRef idx="minor">
            <a:schemeClr val="tx1"/>
          </a:fontRef>
        </p:style>
      </p:cxnSp>
      <p:sp>
        <p:nvSpPr>
          <p:cNvPr id="13" name="CuadroTexto 6"/>
          <p:cNvSpPr txBox="1"/>
          <p:nvPr/>
        </p:nvSpPr>
        <p:spPr>
          <a:xfrm>
            <a:off x="10115550" y="1674123"/>
            <a:ext cx="1969592" cy="646331"/>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s-CO" dirty="0" smtClean="0">
                <a:ln w="0"/>
                <a:solidFill>
                  <a:schemeClr val="tx1"/>
                </a:solidFill>
                <a:effectLst>
                  <a:outerShdw blurRad="38100" dist="19050" dir="2700000" algn="tl" rotWithShape="0">
                    <a:schemeClr val="dk1">
                      <a:alpha val="40000"/>
                    </a:schemeClr>
                  </a:outerShdw>
                </a:effectLst>
              </a:rPr>
              <a:t>Desaparecen los Botones</a:t>
            </a:r>
            <a:endParaRPr lang="es-CO" dirty="0">
              <a:ln w="0"/>
              <a:solidFill>
                <a:schemeClr val="tx1"/>
              </a:solidFill>
              <a:effectLst>
                <a:outerShdw blurRad="38100" dist="19050" dir="2700000" algn="tl" rotWithShape="0">
                  <a:schemeClr val="dk1">
                    <a:alpha val="40000"/>
                  </a:schemeClr>
                </a:outerShdw>
              </a:effectLst>
            </a:endParaRPr>
          </a:p>
        </p:txBody>
      </p:sp>
      <p:cxnSp>
        <p:nvCxnSpPr>
          <p:cNvPr id="14" name="13 Conector recto de flecha"/>
          <p:cNvCxnSpPr>
            <a:stCxn id="13" idx="0"/>
          </p:cNvCxnSpPr>
          <p:nvPr/>
        </p:nvCxnSpPr>
        <p:spPr>
          <a:xfrm flipH="1" flipV="1">
            <a:off x="9405257" y="1289957"/>
            <a:ext cx="1695089" cy="384166"/>
          </a:xfrm>
          <a:prstGeom prst="straightConnector1">
            <a:avLst/>
          </a:prstGeom>
          <a:ln w="38100">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58968269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plus(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blinds(horizontal)">
                                      <p:cBhvr>
                                        <p:cTn id="12" dur="5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linds(horizontal)">
                                      <p:cBhvr>
                                        <p:cTn id="17" dur="500"/>
                                        <p:tgtEl>
                                          <p:spTgt spid="10"/>
                                        </p:tgtEl>
                                      </p:cBhvr>
                                    </p:animEffect>
                                  </p:childTnLst>
                                </p:cTn>
                              </p:par>
                              <p:par>
                                <p:cTn id="18" presetID="3" presetClass="entr" presetSubtype="1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linds(horizontal)">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3" presetClass="entr" presetSubtype="16"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plus(in)">
                                      <p:cBhvr>
                                        <p:cTn id="25" dur="20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13" presetClass="entr" presetSubtype="16"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plus(in)">
                                      <p:cBhvr>
                                        <p:cTn id="30"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3"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038896" y="1992383"/>
            <a:ext cx="10230117" cy="923330"/>
          </a:xfrm>
          <a:prstGeom prst="rect">
            <a:avLst/>
          </a:prstGeom>
        </p:spPr>
        <p:txBody>
          <a:bodyPr wrap="square">
            <a:spAutoFit/>
          </a:bodyPr>
          <a:lstStyle/>
          <a:p>
            <a:pPr algn="ctr"/>
            <a:r>
              <a:rPr lang="es-CO" dirty="0">
                <a:latin typeface="Arial Black" panose="020B0A04020102020204" pitchFamily="34" charset="0"/>
              </a:rPr>
              <a:t>MODULO RESULTADOS DE EVALUACIÓN: </a:t>
            </a:r>
            <a:endParaRPr lang="es-CO" dirty="0" smtClean="0">
              <a:latin typeface="Arial Black" panose="020B0A04020102020204" pitchFamily="34" charset="0"/>
            </a:endParaRPr>
          </a:p>
          <a:p>
            <a:pPr algn="ctr"/>
            <a:r>
              <a:rPr lang="es-CO" dirty="0" smtClean="0">
                <a:latin typeface="Arial Black" panose="020B0A04020102020204" pitchFamily="34" charset="0"/>
              </a:rPr>
              <a:t>Este </a:t>
            </a:r>
            <a:r>
              <a:rPr lang="es-CO" dirty="0">
                <a:latin typeface="Arial Black" panose="020B0A04020102020204" pitchFamily="34" charset="0"/>
              </a:rPr>
              <a:t>módulo tiene </a:t>
            </a:r>
            <a:r>
              <a:rPr lang="es-CO" dirty="0" smtClean="0">
                <a:latin typeface="Arial Black" panose="020B0A04020102020204" pitchFamily="34" charset="0"/>
              </a:rPr>
              <a:t>como función suministrarte el </a:t>
            </a:r>
            <a:r>
              <a:rPr lang="es-CO" dirty="0">
                <a:latin typeface="Arial Black" panose="020B0A04020102020204" pitchFamily="34" charset="0"/>
              </a:rPr>
              <a:t>resultado de las </a:t>
            </a:r>
            <a:r>
              <a:rPr lang="es-CO" dirty="0" smtClean="0">
                <a:latin typeface="Arial Black" panose="020B0A04020102020204" pitchFamily="34" charset="0"/>
              </a:rPr>
              <a:t>notas académica obtenida </a:t>
            </a:r>
            <a:r>
              <a:rPr lang="es-CO" dirty="0">
                <a:latin typeface="Arial Black" panose="020B0A04020102020204" pitchFamily="34" charset="0"/>
              </a:rPr>
              <a:t>durante la formación del programa. </a:t>
            </a:r>
          </a:p>
        </p:txBody>
      </p:sp>
      <p:sp>
        <p:nvSpPr>
          <p:cNvPr id="3" name="2 Rectángulo"/>
          <p:cNvSpPr/>
          <p:nvPr/>
        </p:nvSpPr>
        <p:spPr>
          <a:xfrm>
            <a:off x="1418900" y="687775"/>
            <a:ext cx="9566978" cy="923330"/>
          </a:xfrm>
          <a:prstGeom prst="rect">
            <a:avLst/>
          </a:prstGeom>
          <a:noFill/>
        </p:spPr>
        <p:txBody>
          <a:bodyPr wrap="none" lIns="91440" tIns="45720" rIns="91440" bIns="45720">
            <a:spAutoFit/>
          </a:bodyPr>
          <a:lstStyle/>
          <a:p>
            <a:r>
              <a:rPr lang="es-CO"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6">
                      <a:satMod val="175000"/>
                      <a:alpha val="40000"/>
                    </a:schemeClr>
                  </a:glow>
                  <a:innerShdw blurRad="69850" dist="43180" dir="5400000">
                    <a:srgbClr val="000000">
                      <a:alpha val="65000"/>
                    </a:srgbClr>
                  </a:innerShdw>
                </a:effectLst>
              </a:rPr>
              <a:t>3</a:t>
            </a:r>
            <a:r>
              <a:rPr lang="es-CO"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6">
                      <a:satMod val="175000"/>
                      <a:alpha val="40000"/>
                    </a:schemeClr>
                  </a:glow>
                  <a:innerShdw blurRad="69850" dist="43180" dir="5400000">
                    <a:srgbClr val="000000">
                      <a:alpha val="65000"/>
                    </a:srgbClr>
                  </a:innerShdw>
                </a:effectLst>
              </a:rPr>
              <a:t>. RESULTADOS DE EVALUACIÓN:</a:t>
            </a:r>
            <a:endParaRPr lang="es-CO"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6">
                    <a:satMod val="175000"/>
                    <a:alpha val="40000"/>
                  </a:schemeClr>
                </a:glow>
                <a:innerShdw blurRad="69850" dist="43180" dir="5400000">
                  <a:srgbClr val="000000">
                    <a:alpha val="65000"/>
                  </a:srgbClr>
                </a:innerShdw>
              </a:effectLst>
            </a:endParaRPr>
          </a:p>
        </p:txBody>
      </p:sp>
      <p:sp>
        <p:nvSpPr>
          <p:cNvPr id="7" name="Rectángulo 6"/>
          <p:cNvSpPr/>
          <p:nvPr/>
        </p:nvSpPr>
        <p:spPr>
          <a:xfrm>
            <a:off x="1038896" y="3810337"/>
            <a:ext cx="10358907" cy="1905137"/>
          </a:xfrm>
          <a:prstGeom prst="rect">
            <a:avLst/>
          </a:prstGeom>
        </p:spPr>
        <p:txBody>
          <a:bodyPr wrap="square">
            <a:spAutoFit/>
          </a:bodyPr>
          <a:lstStyle/>
          <a:p>
            <a:pPr marL="6350" marR="2540" indent="-6350" algn="just">
              <a:lnSpc>
                <a:spcPct val="110000"/>
              </a:lnSpc>
              <a:spcAft>
                <a:spcPts val="0"/>
              </a:spcAft>
            </a:pPr>
            <a:r>
              <a:rPr lang="es-CO" dirty="0">
                <a:solidFill>
                  <a:srgbClr val="000000"/>
                </a:solidFill>
                <a:latin typeface="Arial Black" panose="020B0A04020102020204" pitchFamily="34" charset="0"/>
                <a:ea typeface="Calibri" panose="020F0502020204030204" pitchFamily="34" charset="0"/>
              </a:rPr>
              <a:t>En esta sección podrás visualizar las notas de sus diferentes asignaturas: Aparecerán todas las asignaturas en las cuales se ha matriculado con el porcentaje de avanzado y el promedio acumulado. </a:t>
            </a:r>
            <a:r>
              <a:rPr lang="es-CO" b="1" dirty="0">
                <a:solidFill>
                  <a:srgbClr val="000000"/>
                </a:solidFill>
                <a:latin typeface="Arial Black" panose="020B0A04020102020204" pitchFamily="34" charset="0"/>
                <a:ea typeface="Calibri" panose="020F0502020204030204" pitchFamily="34" charset="0"/>
              </a:rPr>
              <a:t>Antes de visualizar tus notas te saldrá el siguiente formulario de tu Información Personal aquí podrás </a:t>
            </a:r>
            <a:r>
              <a:rPr lang="es-CO" b="1" dirty="0">
                <a:solidFill>
                  <a:srgbClr val="FF0000"/>
                </a:solidFill>
                <a:latin typeface="Arial Black" panose="020B0A04020102020204" pitchFamily="34" charset="0"/>
                <a:ea typeface="Calibri" panose="020F0502020204030204" pitchFamily="34" charset="0"/>
              </a:rPr>
              <a:t>ACTUALIZAR TU INFORMACION</a:t>
            </a:r>
            <a:r>
              <a:rPr lang="es-CO" b="1" dirty="0">
                <a:solidFill>
                  <a:srgbClr val="000000"/>
                </a:solidFill>
                <a:latin typeface="Arial Black" panose="020B0A04020102020204" pitchFamily="34" charset="0"/>
                <a:ea typeface="Calibri" panose="020F0502020204030204" pitchFamily="34" charset="0"/>
              </a:rPr>
              <a:t>. </a:t>
            </a:r>
            <a:r>
              <a:rPr lang="es-CO" dirty="0">
                <a:solidFill>
                  <a:srgbClr val="000000"/>
                </a:solidFill>
                <a:latin typeface="Arial Black" panose="020B0A04020102020204" pitchFamily="34" charset="0"/>
                <a:ea typeface="Calibri" panose="020F0502020204030204" pitchFamily="34" charset="0"/>
              </a:rPr>
              <a:t>Una vez actualizado deberás marcar con un </a:t>
            </a:r>
            <a:r>
              <a:rPr lang="es-CO" dirty="0" smtClean="0">
                <a:solidFill>
                  <a:srgbClr val="000000"/>
                </a:solidFill>
                <a:latin typeface="Arial Black" panose="020B0A04020102020204" pitchFamily="34" charset="0"/>
                <a:ea typeface="Calibri" panose="020F0502020204030204" pitchFamily="34" charset="0"/>
              </a:rPr>
              <a:t>clic </a:t>
            </a:r>
            <a:r>
              <a:rPr lang="es-CO" dirty="0">
                <a:solidFill>
                  <a:srgbClr val="000000"/>
                </a:solidFill>
                <a:latin typeface="Arial Black" panose="020B0A04020102020204" pitchFamily="34" charset="0"/>
                <a:ea typeface="Calibri" panose="020F0502020204030204" pitchFamily="34" charset="0"/>
              </a:rPr>
              <a:t>el cuadro y darle clic en el botón aceptar. </a:t>
            </a:r>
          </a:p>
        </p:txBody>
      </p:sp>
    </p:spTree>
    <p:extLst>
      <p:ext uri="{BB962C8B-B14F-4D97-AF65-F5344CB8AC3E}">
        <p14:creationId xmlns:p14="http://schemas.microsoft.com/office/powerpoint/2010/main" val="145977560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821" y="489730"/>
            <a:ext cx="10106637" cy="2784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uadroTexto 2"/>
          <p:cNvSpPr txBox="1"/>
          <p:nvPr/>
        </p:nvSpPr>
        <p:spPr>
          <a:xfrm>
            <a:off x="965915" y="5061396"/>
            <a:ext cx="3205429" cy="707886"/>
          </a:xfrm>
          <a:prstGeom prst="rect">
            <a:avLst/>
          </a:prstGeom>
        </p:spPr>
        <p:style>
          <a:lnRef idx="0">
            <a:schemeClr val="accent6"/>
          </a:lnRef>
          <a:fillRef idx="3">
            <a:schemeClr val="accent6"/>
          </a:fillRef>
          <a:effectRef idx="3">
            <a:schemeClr val="accent6"/>
          </a:effectRef>
          <a:fontRef idx="minor">
            <a:schemeClr val="lt1"/>
          </a:fontRef>
        </p:style>
        <p:txBody>
          <a:bodyPr wrap="none" rtlCol="0">
            <a:spAutoFit/>
          </a:bodyPr>
          <a:lstStyle/>
          <a:p>
            <a:pPr algn="ctr"/>
            <a:r>
              <a:rPr lang="es-CO" sz="2000" dirty="0" smtClean="0">
                <a:ln w="0"/>
                <a:solidFill>
                  <a:schemeClr val="tx1"/>
                </a:solidFill>
                <a:effectLst>
                  <a:outerShdw blurRad="38100" dist="19050" dir="2700000" algn="tl" rotWithShape="0">
                    <a:schemeClr val="dk1">
                      <a:alpha val="40000"/>
                    </a:schemeClr>
                  </a:outerShdw>
                </a:effectLst>
                <a:latin typeface="Arial Black" panose="020B0A04020102020204" pitchFamily="34" charset="0"/>
              </a:rPr>
              <a:t>Debes seleccionar el </a:t>
            </a:r>
          </a:p>
          <a:p>
            <a:pPr algn="ctr"/>
            <a:r>
              <a:rPr lang="es-CO" sz="2000" dirty="0" smtClean="0">
                <a:ln w="0"/>
                <a:solidFill>
                  <a:schemeClr val="tx1"/>
                </a:solidFill>
                <a:effectLst>
                  <a:outerShdw blurRad="38100" dist="19050" dir="2700000" algn="tl" rotWithShape="0">
                    <a:schemeClr val="dk1">
                      <a:alpha val="40000"/>
                    </a:schemeClr>
                  </a:outerShdw>
                </a:effectLst>
                <a:latin typeface="Arial Black" panose="020B0A04020102020204" pitchFamily="34" charset="0"/>
              </a:rPr>
              <a:t>programa</a:t>
            </a:r>
            <a:endParaRPr lang="es-CO" sz="2000" dirty="0">
              <a:ln w="0"/>
              <a:solidFill>
                <a:schemeClr val="tx1"/>
              </a:solidFill>
              <a:effectLst>
                <a:outerShdw blurRad="38100" dist="19050" dir="2700000" algn="tl" rotWithShape="0">
                  <a:schemeClr val="dk1">
                    <a:alpha val="40000"/>
                  </a:schemeClr>
                </a:outerShdw>
              </a:effectLst>
              <a:latin typeface="Arial Black" panose="020B0A04020102020204" pitchFamily="34" charset="0"/>
            </a:endParaRPr>
          </a:p>
        </p:txBody>
      </p:sp>
      <p:cxnSp>
        <p:nvCxnSpPr>
          <p:cNvPr id="5" name="Conector recto de flecha 4"/>
          <p:cNvCxnSpPr>
            <a:stCxn id="3" idx="0"/>
          </p:cNvCxnSpPr>
          <p:nvPr/>
        </p:nvCxnSpPr>
        <p:spPr>
          <a:xfrm flipV="1">
            <a:off x="2568630" y="2073729"/>
            <a:ext cx="2297284" cy="2987667"/>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
        <p:nvSpPr>
          <p:cNvPr id="6" name="CuadroTexto 5"/>
          <p:cNvSpPr txBox="1"/>
          <p:nvPr/>
        </p:nvSpPr>
        <p:spPr>
          <a:xfrm>
            <a:off x="6862293" y="5125337"/>
            <a:ext cx="3205429" cy="707886"/>
          </a:xfrm>
          <a:prstGeom prst="rect">
            <a:avLst/>
          </a:prstGeom>
        </p:spPr>
        <p:style>
          <a:lnRef idx="0">
            <a:schemeClr val="accent6"/>
          </a:lnRef>
          <a:fillRef idx="3">
            <a:schemeClr val="accent6"/>
          </a:fillRef>
          <a:effectRef idx="3">
            <a:schemeClr val="accent6"/>
          </a:effectRef>
          <a:fontRef idx="minor">
            <a:schemeClr val="lt1"/>
          </a:fontRef>
        </p:style>
        <p:txBody>
          <a:bodyPr wrap="none" rtlCol="0">
            <a:spAutoFit/>
          </a:bodyPr>
          <a:lstStyle/>
          <a:p>
            <a:pPr algn="ctr"/>
            <a:r>
              <a:rPr lang="es-CO" sz="2000" dirty="0" smtClean="0">
                <a:ln w="0"/>
                <a:solidFill>
                  <a:schemeClr val="tx1"/>
                </a:solidFill>
                <a:effectLst>
                  <a:outerShdw blurRad="38100" dist="19050" dir="2700000" algn="tl" rotWithShape="0">
                    <a:schemeClr val="dk1">
                      <a:alpha val="40000"/>
                    </a:schemeClr>
                  </a:outerShdw>
                </a:effectLst>
                <a:latin typeface="Arial Black" panose="020B0A04020102020204" pitchFamily="34" charset="0"/>
              </a:rPr>
              <a:t>Debes seleccionar el </a:t>
            </a:r>
          </a:p>
          <a:p>
            <a:pPr algn="ctr"/>
            <a:r>
              <a:rPr lang="es-CO" sz="2000" dirty="0" smtClean="0">
                <a:ln w="0"/>
                <a:solidFill>
                  <a:schemeClr val="tx1"/>
                </a:solidFill>
                <a:effectLst>
                  <a:outerShdw blurRad="38100" dist="19050" dir="2700000" algn="tl" rotWithShape="0">
                    <a:schemeClr val="dk1">
                      <a:alpha val="40000"/>
                    </a:schemeClr>
                  </a:outerShdw>
                </a:effectLst>
                <a:latin typeface="Arial Black" panose="020B0A04020102020204" pitchFamily="34" charset="0"/>
              </a:rPr>
              <a:t>periodo</a:t>
            </a:r>
            <a:endParaRPr lang="es-CO" sz="2000" dirty="0">
              <a:ln w="0"/>
              <a:solidFill>
                <a:schemeClr val="tx1"/>
              </a:solidFill>
              <a:effectLst>
                <a:outerShdw blurRad="38100" dist="19050" dir="2700000" algn="tl" rotWithShape="0">
                  <a:schemeClr val="dk1">
                    <a:alpha val="40000"/>
                  </a:schemeClr>
                </a:outerShdw>
              </a:effectLst>
              <a:latin typeface="Arial Black" panose="020B0A04020102020204" pitchFamily="34" charset="0"/>
            </a:endParaRPr>
          </a:p>
        </p:txBody>
      </p:sp>
      <p:cxnSp>
        <p:nvCxnSpPr>
          <p:cNvPr id="7" name="Conector recto de flecha 6"/>
          <p:cNvCxnSpPr>
            <a:stCxn id="6" idx="0"/>
          </p:cNvCxnSpPr>
          <p:nvPr/>
        </p:nvCxnSpPr>
        <p:spPr>
          <a:xfrm flipH="1" flipV="1">
            <a:off x="8334057" y="2139043"/>
            <a:ext cx="130951" cy="2986294"/>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
        <p:nvSpPr>
          <p:cNvPr id="9" name="Elipse 8"/>
          <p:cNvSpPr/>
          <p:nvPr/>
        </p:nvSpPr>
        <p:spPr>
          <a:xfrm>
            <a:off x="4758789" y="187652"/>
            <a:ext cx="3089504" cy="1255587"/>
          </a:xfrm>
          <a:prstGeom prst="ellipse">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34012265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linds(horizontal)">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down)">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dissolve">
                                      <p:cBhvr>
                                        <p:cTn id="25" dur="500"/>
                                        <p:tgtEl>
                                          <p:spTgt spid="7"/>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dissolve">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9"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656" y="440872"/>
            <a:ext cx="10565833" cy="4416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ángulo 4"/>
          <p:cNvSpPr/>
          <p:nvPr/>
        </p:nvSpPr>
        <p:spPr>
          <a:xfrm>
            <a:off x="718399" y="5166055"/>
            <a:ext cx="10541090" cy="1084912"/>
          </a:xfrm>
          <a:prstGeom prst="rect">
            <a:avLst/>
          </a:prstGeom>
        </p:spPr>
        <p:txBody>
          <a:bodyPr wrap="square">
            <a:spAutoFit/>
          </a:bodyPr>
          <a:lstStyle/>
          <a:p>
            <a:pPr algn="just"/>
            <a:r>
              <a:rPr lang="es-CO" sz="1400" dirty="0">
                <a:solidFill>
                  <a:srgbClr val="000000"/>
                </a:solidFill>
                <a:latin typeface="Arial Black" panose="020B0A04020102020204" pitchFamily="34" charset="0"/>
              </a:rPr>
              <a:t>NOTA </a:t>
            </a:r>
            <a:r>
              <a:rPr lang="es-CO" sz="1400" dirty="0" smtClean="0">
                <a:solidFill>
                  <a:srgbClr val="000000"/>
                </a:solidFill>
                <a:latin typeface="Arial Black" panose="020B0A04020102020204" pitchFamily="34" charset="0"/>
              </a:rPr>
              <a:t>IMPORTANTE</a:t>
            </a:r>
            <a:r>
              <a:rPr lang="es-CO" dirty="0" smtClean="0">
                <a:solidFill>
                  <a:srgbClr val="000000"/>
                </a:solidFill>
                <a:latin typeface="Arial Black" panose="020B0A04020102020204" pitchFamily="34" charset="0"/>
              </a:rPr>
              <a:t>: </a:t>
            </a:r>
            <a:r>
              <a:rPr lang="es-CO" dirty="0">
                <a:solidFill>
                  <a:srgbClr val="000000"/>
                </a:solidFill>
                <a:latin typeface="Arial Black" panose="020B0A04020102020204" pitchFamily="34" charset="0"/>
              </a:rPr>
              <a:t>una vez finalizado el modulo y publicadas las notas, </a:t>
            </a:r>
            <a:r>
              <a:rPr lang="es-CO" dirty="0" smtClean="0">
                <a:solidFill>
                  <a:srgbClr val="000000"/>
                </a:solidFill>
                <a:latin typeface="Arial Black" panose="020B0A04020102020204" pitchFamily="34" charset="0"/>
              </a:rPr>
              <a:t>tiene plazo </a:t>
            </a:r>
            <a:r>
              <a:rPr lang="es-CO" dirty="0">
                <a:solidFill>
                  <a:srgbClr val="000000"/>
                </a:solidFill>
                <a:latin typeface="Arial Black" panose="020B0A04020102020204" pitchFamily="34" charset="0"/>
              </a:rPr>
              <a:t>de 5 días hábiles para reclamos o inquietudes. Pasado estos días la </a:t>
            </a:r>
            <a:r>
              <a:rPr lang="es-CO" dirty="0" smtClean="0">
                <a:solidFill>
                  <a:srgbClr val="000000"/>
                </a:solidFill>
                <a:latin typeface="Arial Black" panose="020B0A04020102020204" pitchFamily="34" charset="0"/>
              </a:rPr>
              <a:t>nota registrada </a:t>
            </a:r>
            <a:r>
              <a:rPr lang="es-CO" dirty="0">
                <a:solidFill>
                  <a:srgbClr val="000000"/>
                </a:solidFill>
                <a:latin typeface="Arial Black" panose="020B0A04020102020204" pitchFamily="34" charset="0"/>
              </a:rPr>
              <a:t>quedara en firme.</a:t>
            </a:r>
          </a:p>
          <a:p>
            <a:pPr algn="just"/>
            <a:r>
              <a:rPr lang="es-CO" sz="1050" dirty="0">
                <a:solidFill>
                  <a:srgbClr val="000000"/>
                </a:solidFill>
                <a:latin typeface="Arial Black" panose="020B0A04020102020204" pitchFamily="34" charset="0"/>
              </a:rPr>
              <a:t> </a:t>
            </a:r>
            <a:endParaRPr lang="es-CO" dirty="0">
              <a:latin typeface="Arial Black" panose="020B0A04020102020204" pitchFamily="34" charset="0"/>
            </a:endParaRPr>
          </a:p>
        </p:txBody>
      </p:sp>
      <p:sp>
        <p:nvSpPr>
          <p:cNvPr id="6" name="CuadroTexto 2"/>
          <p:cNvSpPr txBox="1"/>
          <p:nvPr/>
        </p:nvSpPr>
        <p:spPr>
          <a:xfrm>
            <a:off x="8163294" y="240817"/>
            <a:ext cx="3170356" cy="400110"/>
          </a:xfrm>
          <a:prstGeom prst="rect">
            <a:avLst/>
          </a:prstGeom>
        </p:spPr>
        <p:style>
          <a:lnRef idx="0">
            <a:schemeClr val="accent6"/>
          </a:lnRef>
          <a:fillRef idx="3">
            <a:schemeClr val="accent6"/>
          </a:fillRef>
          <a:effectRef idx="3">
            <a:schemeClr val="accent6"/>
          </a:effectRef>
          <a:fontRef idx="minor">
            <a:schemeClr val="lt1"/>
          </a:fontRef>
        </p:style>
        <p:txBody>
          <a:bodyPr wrap="none" rtlCol="0">
            <a:spAutoFit/>
          </a:bodyPr>
          <a:lstStyle/>
          <a:p>
            <a:pPr algn="ctr"/>
            <a:r>
              <a:rPr lang="es-CO" sz="2000" dirty="0" smtClean="0">
                <a:ln w="0"/>
                <a:solidFill>
                  <a:schemeClr val="tx1"/>
                </a:solidFill>
                <a:effectLst>
                  <a:outerShdw blurRad="38100" dist="19050" dir="2700000" algn="tl" rotWithShape="0">
                    <a:schemeClr val="dk1">
                      <a:alpha val="40000"/>
                    </a:schemeClr>
                  </a:outerShdw>
                </a:effectLst>
                <a:latin typeface="Arial Black" panose="020B0A04020102020204" pitchFamily="34" charset="0"/>
              </a:rPr>
              <a:t>Promedio Acumulado</a:t>
            </a:r>
            <a:endParaRPr lang="es-CO" sz="2000" dirty="0">
              <a:ln w="0"/>
              <a:solidFill>
                <a:schemeClr val="tx1"/>
              </a:solidFill>
              <a:effectLst>
                <a:outerShdw blurRad="38100" dist="19050" dir="2700000" algn="tl" rotWithShape="0">
                  <a:schemeClr val="dk1">
                    <a:alpha val="40000"/>
                  </a:schemeClr>
                </a:outerShdw>
              </a:effectLst>
              <a:latin typeface="Arial Black" panose="020B0A04020102020204" pitchFamily="34" charset="0"/>
            </a:endParaRPr>
          </a:p>
        </p:txBody>
      </p:sp>
      <p:cxnSp>
        <p:nvCxnSpPr>
          <p:cNvPr id="7" name="Conector recto de flecha 4"/>
          <p:cNvCxnSpPr/>
          <p:nvPr/>
        </p:nvCxnSpPr>
        <p:spPr>
          <a:xfrm flipH="1">
            <a:off x="8245929" y="726621"/>
            <a:ext cx="1428750" cy="914400"/>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
        <p:nvSpPr>
          <p:cNvPr id="9" name="CuadroTexto 2"/>
          <p:cNvSpPr txBox="1"/>
          <p:nvPr/>
        </p:nvSpPr>
        <p:spPr>
          <a:xfrm>
            <a:off x="1027156" y="1993417"/>
            <a:ext cx="1810752" cy="400110"/>
          </a:xfrm>
          <a:prstGeom prst="rect">
            <a:avLst/>
          </a:prstGeom>
        </p:spPr>
        <p:style>
          <a:lnRef idx="0">
            <a:schemeClr val="accent6"/>
          </a:lnRef>
          <a:fillRef idx="3">
            <a:schemeClr val="accent6"/>
          </a:fillRef>
          <a:effectRef idx="3">
            <a:schemeClr val="accent6"/>
          </a:effectRef>
          <a:fontRef idx="minor">
            <a:schemeClr val="lt1"/>
          </a:fontRef>
        </p:style>
        <p:txBody>
          <a:bodyPr wrap="none" rtlCol="0">
            <a:spAutoFit/>
          </a:bodyPr>
          <a:lstStyle/>
          <a:p>
            <a:pPr algn="ctr"/>
            <a:r>
              <a:rPr lang="es-CO" sz="2000" dirty="0" smtClean="0">
                <a:ln w="0"/>
                <a:solidFill>
                  <a:schemeClr val="tx1"/>
                </a:solidFill>
                <a:effectLst>
                  <a:outerShdw blurRad="38100" dist="19050" dir="2700000" algn="tl" rotWithShape="0">
                    <a:schemeClr val="dk1">
                      <a:alpha val="40000"/>
                    </a:schemeClr>
                  </a:outerShdw>
                </a:effectLst>
                <a:latin typeface="Arial Black" panose="020B0A04020102020204" pitchFamily="34" charset="0"/>
              </a:rPr>
              <a:t>La Técnica </a:t>
            </a:r>
            <a:endParaRPr lang="es-CO" sz="2000" dirty="0">
              <a:ln w="0"/>
              <a:solidFill>
                <a:schemeClr val="tx1"/>
              </a:solidFill>
              <a:effectLst>
                <a:outerShdw blurRad="38100" dist="19050" dir="2700000" algn="tl" rotWithShape="0">
                  <a:schemeClr val="dk1">
                    <a:alpha val="40000"/>
                  </a:schemeClr>
                </a:outerShdw>
              </a:effectLst>
              <a:latin typeface="Arial Black" panose="020B0A04020102020204" pitchFamily="34" charset="0"/>
            </a:endParaRPr>
          </a:p>
        </p:txBody>
      </p:sp>
      <p:cxnSp>
        <p:nvCxnSpPr>
          <p:cNvPr id="10" name="Conector recto de flecha 4"/>
          <p:cNvCxnSpPr/>
          <p:nvPr/>
        </p:nvCxnSpPr>
        <p:spPr>
          <a:xfrm flipV="1">
            <a:off x="2000250" y="1025978"/>
            <a:ext cx="98790" cy="967439"/>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
        <p:nvSpPr>
          <p:cNvPr id="14" name="CuadroTexto 2"/>
          <p:cNvSpPr txBox="1"/>
          <p:nvPr/>
        </p:nvSpPr>
        <p:spPr>
          <a:xfrm>
            <a:off x="3993336" y="1440966"/>
            <a:ext cx="1983236" cy="400110"/>
          </a:xfrm>
          <a:prstGeom prst="rect">
            <a:avLst/>
          </a:prstGeom>
        </p:spPr>
        <p:style>
          <a:lnRef idx="0">
            <a:schemeClr val="accent6"/>
          </a:lnRef>
          <a:fillRef idx="3">
            <a:schemeClr val="accent6"/>
          </a:fillRef>
          <a:effectRef idx="3">
            <a:schemeClr val="accent6"/>
          </a:effectRef>
          <a:fontRef idx="minor">
            <a:schemeClr val="lt1"/>
          </a:fontRef>
        </p:style>
        <p:txBody>
          <a:bodyPr wrap="none" rtlCol="0">
            <a:spAutoFit/>
          </a:bodyPr>
          <a:lstStyle/>
          <a:p>
            <a:pPr algn="ctr"/>
            <a:r>
              <a:rPr lang="es-CO" sz="2000" dirty="0" smtClean="0">
                <a:ln w="0"/>
                <a:solidFill>
                  <a:schemeClr val="tx1"/>
                </a:solidFill>
                <a:effectLst>
                  <a:outerShdw blurRad="38100" dist="19050" dir="2700000" algn="tl" rotWithShape="0">
                    <a:schemeClr val="dk1">
                      <a:alpha val="40000"/>
                    </a:schemeClr>
                  </a:outerShdw>
                </a:effectLst>
                <a:latin typeface="Arial Black" panose="020B0A04020102020204" pitchFamily="34" charset="0"/>
              </a:rPr>
              <a:t>Los periodos</a:t>
            </a:r>
            <a:endParaRPr lang="es-CO" sz="2000" dirty="0">
              <a:ln w="0"/>
              <a:solidFill>
                <a:schemeClr val="tx1"/>
              </a:solidFill>
              <a:effectLst>
                <a:outerShdw blurRad="38100" dist="19050" dir="2700000" algn="tl" rotWithShape="0">
                  <a:schemeClr val="dk1">
                    <a:alpha val="40000"/>
                  </a:schemeClr>
                </a:outerShdw>
              </a:effectLst>
              <a:latin typeface="Arial Black" panose="020B0A04020102020204" pitchFamily="34" charset="0"/>
            </a:endParaRPr>
          </a:p>
        </p:txBody>
      </p:sp>
      <p:cxnSp>
        <p:nvCxnSpPr>
          <p:cNvPr id="15" name="Conector recto de flecha 4"/>
          <p:cNvCxnSpPr/>
          <p:nvPr/>
        </p:nvCxnSpPr>
        <p:spPr>
          <a:xfrm flipV="1">
            <a:off x="5010559" y="778269"/>
            <a:ext cx="49395" cy="617824"/>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112915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wipe(down)">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plus(in)">
                                      <p:cBhvr>
                                        <p:cTn id="12" dur="2000"/>
                                        <p:tgtEl>
                                          <p:spTgt spid="6"/>
                                        </p:tgtEl>
                                      </p:cBhvr>
                                    </p:animEffect>
                                  </p:childTnLst>
                                </p:cTn>
                              </p:par>
                              <p:par>
                                <p:cTn id="13" presetID="13" presetClass="entr" presetSubtype="16"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plus(in)">
                                      <p:cBhvr>
                                        <p:cTn id="15" dur="2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dissolve">
                                      <p:cBhvr>
                                        <p:cTn id="20" dur="500"/>
                                        <p:tgtEl>
                                          <p:spTgt spid="9"/>
                                        </p:tgtEl>
                                      </p:cBhvr>
                                    </p:animEffect>
                                  </p:childTnLst>
                                </p:cTn>
                              </p:par>
                              <p:par>
                                <p:cTn id="21" presetID="9"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dissolv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dissolve">
                                      <p:cBhvr>
                                        <p:cTn id="28" dur="500"/>
                                        <p:tgtEl>
                                          <p:spTgt spid="14"/>
                                        </p:tgtEl>
                                      </p:cBhvr>
                                    </p:animEffect>
                                  </p:childTnLst>
                                </p:cTn>
                              </p:par>
                              <p:par>
                                <p:cTn id="29" presetID="9"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dissolve">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blinds(horizontal)">
                                      <p:cBhvr>
                                        <p:cTn id="3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9" grpId="0" animBg="1"/>
      <p:bldP spid="1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95196" y="368353"/>
            <a:ext cx="10599314" cy="2554545"/>
          </a:xfrm>
          <a:prstGeom prst="rect">
            <a:avLst/>
          </a:prstGeom>
        </p:spPr>
        <p:txBody>
          <a:bodyPr wrap="square">
            <a:spAutoFit/>
          </a:bodyPr>
          <a:lstStyle/>
          <a:p>
            <a:pPr algn="just"/>
            <a:r>
              <a:rPr lang="es-CO" sz="2000" dirty="0" smtClean="0">
                <a:latin typeface="Clarendon Blk BT" panose="02040905050505020204" pitchFamily="18" charset="0"/>
              </a:rPr>
              <a:t>Las </a:t>
            </a:r>
            <a:r>
              <a:rPr lang="es-CO" sz="2000" dirty="0">
                <a:latin typeface="Clarendon Blk BT" panose="02040905050505020204" pitchFamily="18" charset="0"/>
              </a:rPr>
              <a:t>plataformas virtuales o entornos de aprendizaje tienen la función </a:t>
            </a:r>
            <a:r>
              <a:rPr lang="es-CO" sz="2000" dirty="0" smtClean="0">
                <a:latin typeface="Clarendon Blk BT" panose="02040905050505020204" pitchFamily="18" charset="0"/>
              </a:rPr>
              <a:t>de crear</a:t>
            </a:r>
            <a:r>
              <a:rPr lang="es-CO" sz="2000" dirty="0">
                <a:latin typeface="Clarendon Blk BT" panose="02040905050505020204" pitchFamily="18" charset="0"/>
              </a:rPr>
              <a:t>, administrar y gestionar de manera más flexible los contenidos </a:t>
            </a:r>
            <a:r>
              <a:rPr lang="es-CO" sz="2000" dirty="0" smtClean="0">
                <a:latin typeface="Clarendon Blk BT" panose="02040905050505020204" pitchFamily="18" charset="0"/>
              </a:rPr>
              <a:t>vía Internet</a:t>
            </a:r>
            <a:r>
              <a:rPr lang="es-CO" sz="2000" dirty="0">
                <a:latin typeface="Clarendon Blk BT" panose="02040905050505020204" pitchFamily="18" charset="0"/>
              </a:rPr>
              <a:t>. La incorporación de estas plataformas en el ámbito educacional</a:t>
            </a:r>
            <a:r>
              <a:rPr lang="es-CO" sz="2000" dirty="0" smtClean="0">
                <a:latin typeface="Clarendon Blk BT" panose="02040905050505020204" pitchFamily="18" charset="0"/>
              </a:rPr>
              <a:t>, no </a:t>
            </a:r>
            <a:r>
              <a:rPr lang="es-CO" sz="2000" dirty="0">
                <a:latin typeface="Clarendon Blk BT" panose="02040905050505020204" pitchFamily="18" charset="0"/>
              </a:rPr>
              <a:t>sólo debe centrarse en la inclusión de los materiales educativos, </a:t>
            </a:r>
            <a:r>
              <a:rPr lang="es-CO" sz="2000" dirty="0" smtClean="0">
                <a:latin typeface="Clarendon Blk BT" panose="02040905050505020204" pitchFamily="18" charset="0"/>
              </a:rPr>
              <a:t>sino también </a:t>
            </a:r>
            <a:r>
              <a:rPr lang="es-CO" sz="2000" dirty="0">
                <a:latin typeface="Clarendon Blk BT" panose="02040905050505020204" pitchFamily="18" charset="0"/>
              </a:rPr>
              <a:t>en el trabajo colaborativo que fomentan estos entornos, así </a:t>
            </a:r>
            <a:r>
              <a:rPr lang="es-CO" sz="2000" dirty="0" smtClean="0">
                <a:latin typeface="Clarendon Blk BT" panose="02040905050505020204" pitchFamily="18" charset="0"/>
              </a:rPr>
              <a:t>como las </a:t>
            </a:r>
            <a:r>
              <a:rPr lang="es-CO" sz="2000" dirty="0">
                <a:latin typeface="Clarendon Blk BT" panose="02040905050505020204" pitchFamily="18" charset="0"/>
              </a:rPr>
              <a:t>habilidades didácticas que podamos generar con su aplicación. </a:t>
            </a:r>
            <a:r>
              <a:rPr lang="es-CO" sz="2000" dirty="0" smtClean="0">
                <a:latin typeface="Clarendon Blk BT" panose="02040905050505020204" pitchFamily="18" charset="0"/>
              </a:rPr>
              <a:t>Estos espacios </a:t>
            </a:r>
            <a:r>
              <a:rPr lang="es-CO" sz="2000" dirty="0">
                <a:latin typeface="Clarendon Blk BT" panose="02040905050505020204" pitchFamily="18" charset="0"/>
              </a:rPr>
              <a:t>disponen de diferentes tipos de herramientas: de contenidos, </a:t>
            </a:r>
            <a:r>
              <a:rPr lang="es-CO" sz="2000" dirty="0" smtClean="0">
                <a:latin typeface="Clarendon Blk BT" panose="02040905050505020204" pitchFamily="18" charset="0"/>
              </a:rPr>
              <a:t>de comunicación </a:t>
            </a:r>
            <a:r>
              <a:rPr lang="es-CO" sz="2000" dirty="0">
                <a:latin typeface="Clarendon Blk BT" panose="02040905050505020204" pitchFamily="18" charset="0"/>
              </a:rPr>
              <a:t>y de evaluación. </a:t>
            </a:r>
          </a:p>
        </p:txBody>
      </p:sp>
      <p:sp>
        <p:nvSpPr>
          <p:cNvPr id="3" name="Rectángulo 2"/>
          <p:cNvSpPr/>
          <p:nvPr/>
        </p:nvSpPr>
        <p:spPr>
          <a:xfrm>
            <a:off x="4211390" y="3263919"/>
            <a:ext cx="6684135" cy="1200329"/>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7200" b="1" cap="none" spc="0" dirty="0">
                <a:ln/>
                <a:solidFill>
                  <a:schemeClr val="accent3"/>
                </a:solidFill>
                <a:effectLst/>
                <a:latin typeface="Brush Script MT" panose="03060802040406070304" pitchFamily="66" charset="0"/>
              </a:rPr>
              <a:t>Hacia la Excelencia</a:t>
            </a:r>
          </a:p>
        </p:txBody>
      </p:sp>
      <p:pic>
        <p:nvPicPr>
          <p:cNvPr id="4" name="Imagen 3"/>
          <p:cNvPicPr>
            <a:picLocks noChangeAspect="1"/>
          </p:cNvPicPr>
          <p:nvPr/>
        </p:nvPicPr>
        <p:blipFill>
          <a:blip r:embed="rId2"/>
          <a:stretch>
            <a:fillRect/>
          </a:stretch>
        </p:blipFill>
        <p:spPr>
          <a:xfrm>
            <a:off x="595196" y="2746302"/>
            <a:ext cx="3294224" cy="2770638"/>
          </a:xfrm>
          <a:prstGeom prst="rect">
            <a:avLst/>
          </a:prstGeom>
        </p:spPr>
      </p:pic>
      <p:sp>
        <p:nvSpPr>
          <p:cNvPr id="5" name="CuadroTexto 4"/>
          <p:cNvSpPr txBox="1"/>
          <p:nvPr/>
        </p:nvSpPr>
        <p:spPr>
          <a:xfrm>
            <a:off x="3342925" y="5070014"/>
            <a:ext cx="3395481" cy="461665"/>
          </a:xfrm>
          <a:prstGeom prst="rect">
            <a:avLst/>
          </a:prstGeom>
          <a:noFill/>
        </p:spPr>
        <p:txBody>
          <a:bodyPr wrap="none" rtlCol="0">
            <a:spAutoFit/>
          </a:bodyPr>
          <a:lstStyle/>
          <a:p>
            <a:r>
              <a:rPr lang="es-CO" sz="2400" b="1" i="1" dirty="0" smtClean="0">
                <a:latin typeface="Bradley Hand ITC" panose="03070402050302030203" pitchFamily="66" charset="0"/>
              </a:rPr>
              <a:t>Documento realizado por:</a:t>
            </a:r>
            <a:endParaRPr lang="es-CO" sz="2400" b="1" i="1" dirty="0">
              <a:latin typeface="Bradley Hand ITC" panose="03070402050302030203" pitchFamily="66" charset="0"/>
            </a:endParaRPr>
          </a:p>
        </p:txBody>
      </p:sp>
      <p:sp>
        <p:nvSpPr>
          <p:cNvPr id="6" name="CuadroTexto 5"/>
          <p:cNvSpPr txBox="1"/>
          <p:nvPr/>
        </p:nvSpPr>
        <p:spPr>
          <a:xfrm>
            <a:off x="5820097" y="5421010"/>
            <a:ext cx="5075428" cy="923330"/>
          </a:xfrm>
          <a:prstGeom prst="rect">
            <a:avLst/>
          </a:prstGeom>
          <a:noFill/>
        </p:spPr>
        <p:txBody>
          <a:bodyPr wrap="none" rtlCol="0">
            <a:spAutoFit/>
          </a:bodyPr>
          <a:lstStyle/>
          <a:p>
            <a:r>
              <a:rPr lang="es-CO" sz="5400" dirty="0" smtClean="0">
                <a:latin typeface="Edwardian Script ITC" panose="030303020407070D0804" pitchFamily="66" charset="0"/>
              </a:rPr>
              <a:t>Luis Chamorro Acosta</a:t>
            </a:r>
            <a:endParaRPr lang="es-CO" sz="5400" dirty="0">
              <a:latin typeface="Edwardian Script ITC" panose="030303020407070D0804" pitchFamily="66" charset="0"/>
            </a:endParaRPr>
          </a:p>
        </p:txBody>
      </p:sp>
      <p:sp>
        <p:nvSpPr>
          <p:cNvPr id="7" name="CuadroTexto 6"/>
          <p:cNvSpPr txBox="1"/>
          <p:nvPr/>
        </p:nvSpPr>
        <p:spPr>
          <a:xfrm>
            <a:off x="6083979" y="6222628"/>
            <a:ext cx="3116559" cy="461665"/>
          </a:xfrm>
          <a:prstGeom prst="rect">
            <a:avLst/>
          </a:prstGeom>
          <a:noFill/>
        </p:spPr>
        <p:txBody>
          <a:bodyPr wrap="none" rtlCol="0">
            <a:spAutoFit/>
          </a:bodyPr>
          <a:lstStyle/>
          <a:p>
            <a:r>
              <a:rPr lang="es-CO" sz="2400" b="1" i="1" dirty="0" smtClean="0">
                <a:latin typeface="Bradley Hand ITC" panose="03070402050302030203" pitchFamily="66" charset="0"/>
              </a:rPr>
              <a:t>Ingeniero de Sistemas.</a:t>
            </a:r>
            <a:endParaRPr lang="es-CO" sz="2400" b="1" i="1" dirty="0">
              <a:latin typeface="Bradley Hand ITC" panose="03070402050302030203" pitchFamily="66" charset="0"/>
            </a:endParaRPr>
          </a:p>
        </p:txBody>
      </p:sp>
    </p:spTree>
    <p:extLst>
      <p:ext uri="{BB962C8B-B14F-4D97-AF65-F5344CB8AC3E}">
        <p14:creationId xmlns:p14="http://schemas.microsoft.com/office/powerpoint/2010/main" val="351192488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ircle(in)">
                                      <p:cBhvr>
                                        <p:cTn id="17" dur="2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ircle(in)">
                                      <p:cBhvr>
                                        <p:cTn id="22" dur="2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circle(in)">
                                      <p:cBhvr>
                                        <p:cTn id="27" dur="20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circle(in)">
                                      <p:cBhvr>
                                        <p:cTn id="3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01014" y="317456"/>
            <a:ext cx="10668000" cy="923330"/>
          </a:xfrm>
          <a:prstGeom prst="rect">
            <a:avLst/>
          </a:prstGeom>
        </p:spPr>
        <p:txBody>
          <a:bodyPr wrap="square">
            <a:spAutoFit/>
          </a:bodyPr>
          <a:lstStyle/>
          <a:p>
            <a:pPr algn="ctr"/>
            <a:r>
              <a:rPr lang="es-CO" dirty="0">
                <a:latin typeface="Arial Black" pitchFamily="34" charset="0"/>
                <a:cs typeface="Aharoni" pitchFamily="2" charset="-79"/>
              </a:rPr>
              <a:t>Una vez ingresado Q10 Plataforma Académica nos aparecerá la siguiente pantalla en donde ingresaremos nuestro usuario y contraseña que poseemos; una vez ingresado estos datos deberemos hacer clic en el botón INGRESAR</a:t>
            </a:r>
          </a:p>
        </p:txBody>
      </p:sp>
      <p:pic>
        <p:nvPicPr>
          <p:cNvPr id="3" name="2 Imagen"/>
          <p:cNvPicPr>
            <a:picLocks noChangeAspect="1"/>
          </p:cNvPicPr>
          <p:nvPr/>
        </p:nvPicPr>
        <p:blipFill rotWithShape="1">
          <a:blip r:embed="rId2">
            <a:extLst>
              <a:ext uri="{28A0092B-C50C-407E-A947-70E740481C1C}">
                <a14:useLocalDpi xmlns:a14="http://schemas.microsoft.com/office/drawing/2010/main" val="0"/>
              </a:ext>
            </a:extLst>
          </a:blip>
          <a:srcRect r="3391"/>
          <a:stretch/>
        </p:blipFill>
        <p:spPr>
          <a:xfrm>
            <a:off x="601013" y="1383512"/>
            <a:ext cx="10771031" cy="4901378"/>
          </a:xfrm>
          <a:prstGeom prst="rect">
            <a:avLst/>
          </a:prstGeom>
        </p:spPr>
      </p:pic>
      <p:sp>
        <p:nvSpPr>
          <p:cNvPr id="4" name="3 Elipse"/>
          <p:cNvSpPr/>
          <p:nvPr/>
        </p:nvSpPr>
        <p:spPr>
          <a:xfrm>
            <a:off x="8776954" y="4752305"/>
            <a:ext cx="1841678" cy="1635616"/>
          </a:xfrm>
          <a:prstGeom prst="ellipse">
            <a:avLst/>
          </a:prstGeom>
          <a:noFill/>
          <a:ln w="5715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spTree>
    <p:extLst>
      <p:ext uri="{BB962C8B-B14F-4D97-AF65-F5344CB8AC3E}">
        <p14:creationId xmlns:p14="http://schemas.microsoft.com/office/powerpoint/2010/main" val="32816271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ircle(in)">
                                      <p:cBhvr>
                                        <p:cTn id="17" dur="2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ircle(in)">
                                      <p:cBhvr>
                                        <p:cTn id="2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6086" y="1105859"/>
            <a:ext cx="4327680" cy="4315856"/>
          </a:xfrm>
          <a:prstGeom prst="rect">
            <a:avLst/>
          </a:prstGeom>
        </p:spPr>
      </p:pic>
      <p:sp>
        <p:nvSpPr>
          <p:cNvPr id="4" name="3 CuadroTexto"/>
          <p:cNvSpPr txBox="1"/>
          <p:nvPr/>
        </p:nvSpPr>
        <p:spPr>
          <a:xfrm>
            <a:off x="2711116" y="305372"/>
            <a:ext cx="5577617" cy="369332"/>
          </a:xfrm>
          <a:prstGeom prst="rect">
            <a:avLst/>
          </a:prstGeom>
          <a:noFill/>
        </p:spPr>
        <p:txBody>
          <a:bodyPr wrap="none" rtlCol="0">
            <a:spAutoFit/>
          </a:bodyPr>
          <a:lstStyle/>
          <a:p>
            <a:r>
              <a:rPr lang="es-CO" dirty="0">
                <a:latin typeface="Arial Black" pitchFamily="34" charset="0"/>
              </a:rPr>
              <a:t>Esta es la nueva ventana que te aparecerá</a:t>
            </a:r>
          </a:p>
        </p:txBody>
      </p:sp>
      <p:sp>
        <p:nvSpPr>
          <p:cNvPr id="5" name="4 CuadroTexto"/>
          <p:cNvSpPr txBox="1"/>
          <p:nvPr/>
        </p:nvSpPr>
        <p:spPr>
          <a:xfrm>
            <a:off x="2065777" y="5825298"/>
            <a:ext cx="2221442" cy="646331"/>
          </a:xfrm>
          <a:prstGeom prst="rect">
            <a:avLst/>
          </a:prstGeom>
        </p:spPr>
        <p:style>
          <a:lnRef idx="0">
            <a:schemeClr val="accent6"/>
          </a:lnRef>
          <a:fillRef idx="3">
            <a:schemeClr val="accent6"/>
          </a:fillRef>
          <a:effectRef idx="3">
            <a:schemeClr val="accent6"/>
          </a:effectRef>
          <a:fontRef idx="minor">
            <a:schemeClr val="lt1"/>
          </a:fontRef>
        </p:style>
        <p:txBody>
          <a:bodyPr wrap="none" rtlCol="0">
            <a:spAutoFit/>
          </a:bodyPr>
          <a:lstStyle/>
          <a:p>
            <a:r>
              <a:rPr lang="es-CO" dirty="0">
                <a:ln w="0"/>
                <a:solidFill>
                  <a:schemeClr val="tx1"/>
                </a:solidFill>
                <a:effectLst>
                  <a:outerShdw blurRad="38100" dist="19050" dir="2700000" algn="tl" rotWithShape="0">
                    <a:schemeClr val="dk1">
                      <a:alpha val="40000"/>
                    </a:schemeClr>
                  </a:outerShdw>
                </a:effectLst>
                <a:latin typeface="Arial Black" pitchFamily="34" charset="0"/>
              </a:rPr>
              <a:t>El usuario, es tu</a:t>
            </a:r>
          </a:p>
          <a:p>
            <a:pPr algn="ctr"/>
            <a:r>
              <a:rPr lang="es-CO" dirty="0">
                <a:ln w="0"/>
                <a:solidFill>
                  <a:schemeClr val="tx1"/>
                </a:solidFill>
                <a:effectLst>
                  <a:outerShdw blurRad="38100" dist="19050" dir="2700000" algn="tl" rotWithShape="0">
                    <a:schemeClr val="dk1">
                      <a:alpha val="40000"/>
                    </a:schemeClr>
                  </a:outerShdw>
                </a:effectLst>
                <a:latin typeface="Arial Black" pitchFamily="34" charset="0"/>
              </a:rPr>
              <a:t>documento</a:t>
            </a:r>
          </a:p>
        </p:txBody>
      </p:sp>
      <p:cxnSp>
        <p:nvCxnSpPr>
          <p:cNvPr id="6" name="5 Conector recto de flecha"/>
          <p:cNvCxnSpPr/>
          <p:nvPr/>
        </p:nvCxnSpPr>
        <p:spPr>
          <a:xfrm flipV="1">
            <a:off x="3176498" y="2665927"/>
            <a:ext cx="1511412" cy="3159372"/>
          </a:xfrm>
          <a:prstGeom prst="straightConnector1">
            <a:avLst/>
          </a:prstGeom>
          <a:ln w="57150">
            <a:tailEnd type="arrow"/>
          </a:ln>
        </p:spPr>
        <p:style>
          <a:lnRef idx="3">
            <a:schemeClr val="dk1"/>
          </a:lnRef>
          <a:fillRef idx="0">
            <a:schemeClr val="dk1"/>
          </a:fillRef>
          <a:effectRef idx="2">
            <a:schemeClr val="dk1"/>
          </a:effectRef>
          <a:fontRef idx="minor">
            <a:schemeClr val="tx1"/>
          </a:fontRef>
        </p:style>
      </p:cxnSp>
      <p:sp>
        <p:nvSpPr>
          <p:cNvPr id="7" name="6 CuadroTexto"/>
          <p:cNvSpPr txBox="1"/>
          <p:nvPr/>
        </p:nvSpPr>
        <p:spPr>
          <a:xfrm>
            <a:off x="6522486" y="5825297"/>
            <a:ext cx="3625480" cy="646331"/>
          </a:xfrm>
          <a:prstGeom prst="rect">
            <a:avLst/>
          </a:prstGeom>
        </p:spPr>
        <p:style>
          <a:lnRef idx="0">
            <a:schemeClr val="accent6"/>
          </a:lnRef>
          <a:fillRef idx="3">
            <a:schemeClr val="accent6"/>
          </a:fillRef>
          <a:effectRef idx="3">
            <a:schemeClr val="accent6"/>
          </a:effectRef>
          <a:fontRef idx="minor">
            <a:schemeClr val="lt1"/>
          </a:fontRef>
        </p:style>
        <p:txBody>
          <a:bodyPr wrap="none" rtlCol="0">
            <a:spAutoFit/>
          </a:bodyPr>
          <a:lstStyle/>
          <a:p>
            <a:r>
              <a:rPr lang="es-CO" dirty="0">
                <a:ln w="0"/>
                <a:solidFill>
                  <a:schemeClr val="tx1"/>
                </a:solidFill>
                <a:effectLst>
                  <a:outerShdw blurRad="38100" dist="19050" dir="2700000" algn="tl" rotWithShape="0">
                    <a:schemeClr val="dk1">
                      <a:alpha val="40000"/>
                    </a:schemeClr>
                  </a:outerShdw>
                </a:effectLst>
                <a:latin typeface="Arial Black" pitchFamily="34" charset="0"/>
              </a:rPr>
              <a:t>La contraseña, también es </a:t>
            </a:r>
          </a:p>
          <a:p>
            <a:pPr algn="ctr"/>
            <a:r>
              <a:rPr lang="es-CO" dirty="0">
                <a:ln w="0"/>
                <a:solidFill>
                  <a:schemeClr val="tx1"/>
                </a:solidFill>
                <a:effectLst>
                  <a:outerShdw blurRad="38100" dist="19050" dir="2700000" algn="tl" rotWithShape="0">
                    <a:schemeClr val="dk1">
                      <a:alpha val="40000"/>
                    </a:schemeClr>
                  </a:outerShdw>
                </a:effectLst>
                <a:latin typeface="Arial Black" pitchFamily="34" charset="0"/>
              </a:rPr>
              <a:t>Tu documento</a:t>
            </a:r>
          </a:p>
        </p:txBody>
      </p:sp>
      <p:cxnSp>
        <p:nvCxnSpPr>
          <p:cNvPr id="8" name="7 Conector recto de flecha"/>
          <p:cNvCxnSpPr/>
          <p:nvPr/>
        </p:nvCxnSpPr>
        <p:spPr>
          <a:xfrm flipH="1" flipV="1">
            <a:off x="5821251" y="3053908"/>
            <a:ext cx="2513975" cy="2771390"/>
          </a:xfrm>
          <a:prstGeom prst="straightConnector1">
            <a:avLst/>
          </a:prstGeom>
          <a:ln w="38100">
            <a:tailEnd type="arrow"/>
          </a:ln>
        </p:spPr>
        <p:style>
          <a:lnRef idx="3">
            <a:schemeClr val="dk1"/>
          </a:lnRef>
          <a:fillRef idx="0">
            <a:schemeClr val="dk1"/>
          </a:fillRef>
          <a:effectRef idx="2">
            <a:schemeClr val="dk1"/>
          </a:effectRef>
          <a:fontRef idx="minor">
            <a:schemeClr val="tx1"/>
          </a:fontRef>
        </p:style>
      </p:cxnSp>
      <p:sp>
        <p:nvSpPr>
          <p:cNvPr id="9" name="8 CuadroTexto"/>
          <p:cNvSpPr txBox="1"/>
          <p:nvPr/>
        </p:nvSpPr>
        <p:spPr>
          <a:xfrm>
            <a:off x="10364532" y="3009259"/>
            <a:ext cx="1599941" cy="923330"/>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es-CO" dirty="0">
                <a:ln w="0"/>
                <a:solidFill>
                  <a:schemeClr val="tx1"/>
                </a:solidFill>
                <a:effectLst>
                  <a:outerShdw blurRad="38100" dist="19050" dir="2700000" algn="tl" rotWithShape="0">
                    <a:schemeClr val="dk1">
                      <a:alpha val="40000"/>
                    </a:schemeClr>
                  </a:outerShdw>
                </a:effectLst>
              </a:rPr>
              <a:t>Hacer</a:t>
            </a:r>
          </a:p>
          <a:p>
            <a:pPr algn="ctr"/>
            <a:r>
              <a:rPr lang="es-CO" dirty="0">
                <a:ln w="0"/>
                <a:solidFill>
                  <a:schemeClr val="tx1"/>
                </a:solidFill>
                <a:effectLst>
                  <a:outerShdw blurRad="38100" dist="19050" dir="2700000" algn="tl" rotWithShape="0">
                    <a:schemeClr val="dk1">
                      <a:alpha val="40000"/>
                    </a:schemeClr>
                  </a:outerShdw>
                </a:effectLst>
              </a:rPr>
              <a:t>Clic para </a:t>
            </a:r>
          </a:p>
          <a:p>
            <a:pPr algn="ctr"/>
            <a:r>
              <a:rPr lang="es-CO" dirty="0">
                <a:ln w="0"/>
                <a:solidFill>
                  <a:schemeClr val="tx1"/>
                </a:solidFill>
                <a:effectLst>
                  <a:outerShdw blurRad="38100" dist="19050" dir="2700000" algn="tl" rotWithShape="0">
                    <a:schemeClr val="dk1">
                      <a:alpha val="40000"/>
                    </a:schemeClr>
                  </a:outerShdw>
                </a:effectLst>
              </a:rPr>
              <a:t>ingresar</a:t>
            </a:r>
          </a:p>
        </p:txBody>
      </p:sp>
      <p:cxnSp>
        <p:nvCxnSpPr>
          <p:cNvPr id="10" name="9 Conector recto de flecha"/>
          <p:cNvCxnSpPr>
            <a:stCxn id="9" idx="1"/>
          </p:cNvCxnSpPr>
          <p:nvPr/>
        </p:nvCxnSpPr>
        <p:spPr>
          <a:xfrm flipH="1">
            <a:off x="7034852" y="3470924"/>
            <a:ext cx="3329680" cy="762471"/>
          </a:xfrm>
          <a:prstGeom prst="straightConnector1">
            <a:avLst/>
          </a:prstGeom>
          <a:ln w="57150">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97809014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par>
                                <p:cTn id="18" presetID="6" presetClass="entr" presetSubtype="16"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ircle(in)">
                                      <p:cBhvr>
                                        <p:cTn id="20" dur="20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circle(in)">
                                      <p:cBhvr>
                                        <p:cTn id="25" dur="2000"/>
                                        <p:tgtEl>
                                          <p:spTgt spid="7"/>
                                        </p:tgtEl>
                                      </p:cBhvr>
                                    </p:animEffect>
                                  </p:childTnLst>
                                </p:cTn>
                              </p:par>
                              <p:par>
                                <p:cTn id="26" presetID="6" presetClass="entr" presetSubtype="16"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circle(in)">
                                      <p:cBhvr>
                                        <p:cTn id="28" dur="20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circle(in)">
                                      <p:cBhvr>
                                        <p:cTn id="33" dur="2000"/>
                                        <p:tgtEl>
                                          <p:spTgt spid="9"/>
                                        </p:tgtEl>
                                      </p:cBhvr>
                                    </p:animEffect>
                                  </p:childTnLst>
                                </p:cTn>
                              </p:par>
                              <p:par>
                                <p:cTn id="34" presetID="6" presetClass="entr" presetSubtype="16" fill="hold"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circle(in)">
                                      <p:cBhvr>
                                        <p:cTn id="36"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7"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srcRect r="60438"/>
          <a:stretch/>
        </p:blipFill>
        <p:spPr>
          <a:xfrm>
            <a:off x="716923" y="1563510"/>
            <a:ext cx="8176339" cy="2875140"/>
          </a:xfrm>
          <a:prstGeom prst="rect">
            <a:avLst/>
          </a:prstGeom>
        </p:spPr>
      </p:pic>
      <p:sp>
        <p:nvSpPr>
          <p:cNvPr id="2" name="1 Rectángulo"/>
          <p:cNvSpPr/>
          <p:nvPr/>
        </p:nvSpPr>
        <p:spPr>
          <a:xfrm>
            <a:off x="716924" y="439908"/>
            <a:ext cx="10668000" cy="646331"/>
          </a:xfrm>
          <a:prstGeom prst="rect">
            <a:avLst/>
          </a:prstGeom>
        </p:spPr>
        <p:txBody>
          <a:bodyPr wrap="square">
            <a:spAutoFit/>
          </a:bodyPr>
          <a:lstStyle/>
          <a:p>
            <a:pPr algn="ctr"/>
            <a:r>
              <a:rPr lang="es-CO" dirty="0">
                <a:latin typeface="Arial Black" pitchFamily="34" charset="0"/>
              </a:rPr>
              <a:t>Después de ingresar nuestros datos nos aparecerá la siguiente ventana. En la parte superior derecha observaras tu nombre. </a:t>
            </a:r>
            <a:r>
              <a:rPr lang="es-CO" dirty="0" smtClean="0">
                <a:latin typeface="Arial Black" pitchFamily="34" charset="0"/>
              </a:rPr>
              <a:t> Y una serie de menú </a:t>
            </a:r>
            <a:endParaRPr lang="es-CO" dirty="0">
              <a:latin typeface="Arial Black" pitchFamily="34" charset="0"/>
            </a:endParaRPr>
          </a:p>
        </p:txBody>
      </p:sp>
      <p:sp>
        <p:nvSpPr>
          <p:cNvPr id="5" name="4 Flecha arriba"/>
          <p:cNvSpPr/>
          <p:nvPr/>
        </p:nvSpPr>
        <p:spPr>
          <a:xfrm>
            <a:off x="2537068" y="2009104"/>
            <a:ext cx="437881" cy="86288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7 Flecha arriba"/>
          <p:cNvSpPr/>
          <p:nvPr/>
        </p:nvSpPr>
        <p:spPr>
          <a:xfrm>
            <a:off x="3737489" y="2009104"/>
            <a:ext cx="437881" cy="86288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8 Flecha arriba"/>
          <p:cNvSpPr/>
          <p:nvPr/>
        </p:nvSpPr>
        <p:spPr>
          <a:xfrm>
            <a:off x="5903755" y="2009104"/>
            <a:ext cx="437881" cy="86288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p:cNvPicPr>
            <a:picLocks noChangeAspect="1"/>
          </p:cNvPicPr>
          <p:nvPr/>
        </p:nvPicPr>
        <p:blipFill rotWithShape="1">
          <a:blip r:embed="rId2"/>
          <a:srcRect l="88413"/>
          <a:stretch/>
        </p:blipFill>
        <p:spPr>
          <a:xfrm>
            <a:off x="8852580" y="1564531"/>
            <a:ext cx="1809750" cy="2874119"/>
          </a:xfrm>
          <a:prstGeom prst="rect">
            <a:avLst/>
          </a:prstGeom>
        </p:spPr>
      </p:pic>
      <p:sp>
        <p:nvSpPr>
          <p:cNvPr id="6" name="5 Elipse"/>
          <p:cNvSpPr/>
          <p:nvPr/>
        </p:nvSpPr>
        <p:spPr>
          <a:xfrm>
            <a:off x="8893262" y="1505689"/>
            <a:ext cx="1906073" cy="817808"/>
          </a:xfrm>
          <a:prstGeom prst="ellipse">
            <a:avLst/>
          </a:prstGeom>
          <a:noFill/>
          <a:ln w="5715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sp>
        <p:nvSpPr>
          <p:cNvPr id="11" name="4 CuadroTexto"/>
          <p:cNvSpPr txBox="1"/>
          <p:nvPr/>
        </p:nvSpPr>
        <p:spPr>
          <a:xfrm>
            <a:off x="3294849" y="3132916"/>
            <a:ext cx="2868173" cy="369332"/>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s-CO" dirty="0" smtClean="0">
                <a:ln w="0"/>
                <a:solidFill>
                  <a:schemeClr val="tx1"/>
                </a:solidFill>
                <a:effectLst>
                  <a:outerShdw blurRad="38100" dist="19050" dir="2700000" algn="tl" rotWithShape="0">
                    <a:schemeClr val="dk1">
                      <a:alpha val="40000"/>
                    </a:schemeClr>
                  </a:outerShdw>
                </a:effectLst>
                <a:latin typeface="Arial Black" pitchFamily="34" charset="0"/>
              </a:rPr>
              <a:t>Menú</a:t>
            </a:r>
            <a:endParaRPr lang="es-CO" dirty="0">
              <a:ln w="0"/>
              <a:solidFill>
                <a:schemeClr val="tx1"/>
              </a:solidFill>
              <a:effectLst>
                <a:outerShdw blurRad="38100" dist="19050" dir="2700000" algn="tl" rotWithShape="0">
                  <a:schemeClr val="dk1">
                    <a:alpha val="40000"/>
                  </a:schemeClr>
                </a:outerShdw>
              </a:effectLst>
              <a:latin typeface="Arial Black" pitchFamily="34" charset="0"/>
            </a:endParaRPr>
          </a:p>
        </p:txBody>
      </p:sp>
    </p:spTree>
    <p:extLst>
      <p:ext uri="{BB962C8B-B14F-4D97-AF65-F5344CB8AC3E}">
        <p14:creationId xmlns:p14="http://schemas.microsoft.com/office/powerpoint/2010/main" val="217285361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circle(in)">
                                      <p:cBhvr>
                                        <p:cTn id="13" dur="2000"/>
                                        <p:tgtEl>
                                          <p:spTgt spid="8"/>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circle(in)">
                                      <p:cBhvr>
                                        <p:cTn id="16" dur="20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circle(in)">
                                      <p:cBhvr>
                                        <p:cTn id="21" dur="20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circle(in)">
                                      <p:cBhvr>
                                        <p:cTn id="26"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8" grpId="0" animBg="1"/>
      <p:bldP spid="9" grpId="0" animBg="1"/>
      <p:bldP spid="6"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4181476" y="1115918"/>
            <a:ext cx="7758112" cy="2505583"/>
          </a:xfrm>
          <a:prstGeom prst="rect">
            <a:avLst/>
          </a:prstGeom>
        </p:spPr>
      </p:pic>
      <p:sp>
        <p:nvSpPr>
          <p:cNvPr id="2" name="1 Rectángulo"/>
          <p:cNvSpPr/>
          <p:nvPr/>
        </p:nvSpPr>
        <p:spPr>
          <a:xfrm>
            <a:off x="2210873" y="478545"/>
            <a:ext cx="8427076" cy="646331"/>
          </a:xfrm>
          <a:prstGeom prst="rect">
            <a:avLst/>
          </a:prstGeom>
        </p:spPr>
        <p:txBody>
          <a:bodyPr wrap="square">
            <a:spAutoFit/>
          </a:bodyPr>
          <a:lstStyle/>
          <a:p>
            <a:pPr algn="ctr"/>
            <a:r>
              <a:rPr lang="es-CO" dirty="0">
                <a:latin typeface="Arial Black" pitchFamily="34" charset="0"/>
              </a:rPr>
              <a:t>Dándole clic en la pestaña de tu nombre te aparecerán las siguientes opciones:  </a:t>
            </a:r>
          </a:p>
        </p:txBody>
      </p:sp>
      <p:sp>
        <p:nvSpPr>
          <p:cNvPr id="4" name="3 Flecha derecha"/>
          <p:cNvSpPr/>
          <p:nvPr/>
        </p:nvSpPr>
        <p:spPr>
          <a:xfrm>
            <a:off x="9144000" y="1116035"/>
            <a:ext cx="785611" cy="447138"/>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sp>
        <p:nvSpPr>
          <p:cNvPr id="5" name="4 Rectángulo"/>
          <p:cNvSpPr/>
          <p:nvPr/>
        </p:nvSpPr>
        <p:spPr>
          <a:xfrm>
            <a:off x="936299" y="4057937"/>
            <a:ext cx="5159700" cy="1200329"/>
          </a:xfrm>
          <a:prstGeom prst="rect">
            <a:avLst/>
          </a:prstGeom>
        </p:spPr>
        <p:txBody>
          <a:bodyPr wrap="square">
            <a:spAutoFit/>
          </a:bodyPr>
          <a:lstStyle/>
          <a:p>
            <a:pPr algn="ctr"/>
            <a:r>
              <a:rPr lang="es-CO" dirty="0">
                <a:latin typeface="Arial Black" pitchFamily="34" charset="0"/>
              </a:rPr>
              <a:t>Tenga presente que si deseas puede cambiar su contraseña pero es de tu responsabilidad recordarla ya que solo tu sabrás tu nueva contraseña. </a:t>
            </a:r>
          </a:p>
        </p:txBody>
      </p:sp>
      <p:cxnSp>
        <p:nvCxnSpPr>
          <p:cNvPr id="8" name="7 Conector recto de flecha"/>
          <p:cNvCxnSpPr>
            <a:stCxn id="5" idx="0"/>
          </p:cNvCxnSpPr>
          <p:nvPr/>
        </p:nvCxnSpPr>
        <p:spPr>
          <a:xfrm flipV="1">
            <a:off x="3516149" y="2485623"/>
            <a:ext cx="6143006" cy="1572314"/>
          </a:xfrm>
          <a:prstGeom prst="straightConnector1">
            <a:avLst/>
          </a:prstGeom>
          <a:ln w="57150">
            <a:tailEnd type="arrow"/>
          </a:ln>
        </p:spPr>
        <p:style>
          <a:lnRef idx="3">
            <a:schemeClr val="dk1"/>
          </a:lnRef>
          <a:fillRef idx="0">
            <a:schemeClr val="dk1"/>
          </a:fillRef>
          <a:effectRef idx="2">
            <a:schemeClr val="dk1"/>
          </a:effectRef>
          <a:fontRef idx="minor">
            <a:schemeClr val="tx1"/>
          </a:fontRef>
        </p:style>
      </p:cxnSp>
      <p:sp>
        <p:nvSpPr>
          <p:cNvPr id="13" name="12 Rectángulo"/>
          <p:cNvSpPr/>
          <p:nvPr/>
        </p:nvSpPr>
        <p:spPr>
          <a:xfrm>
            <a:off x="6424411" y="5258266"/>
            <a:ext cx="5159700" cy="1200329"/>
          </a:xfrm>
          <a:prstGeom prst="rect">
            <a:avLst/>
          </a:prstGeom>
        </p:spPr>
        <p:txBody>
          <a:bodyPr wrap="square">
            <a:spAutoFit/>
          </a:bodyPr>
          <a:lstStyle/>
          <a:p>
            <a:pPr algn="ctr"/>
            <a:r>
              <a:rPr lang="es-CO" dirty="0" smtClean="0">
                <a:latin typeface="Arial Black" pitchFamily="34" charset="0"/>
              </a:rPr>
              <a:t>Una vez hallas terminado de procesar información, podrás cerrar sesión o dar por terminado tu ingreso a la plataforma</a:t>
            </a:r>
            <a:endParaRPr lang="es-CO" dirty="0">
              <a:latin typeface="Arial Black" pitchFamily="34" charset="0"/>
            </a:endParaRPr>
          </a:p>
        </p:txBody>
      </p:sp>
      <p:cxnSp>
        <p:nvCxnSpPr>
          <p:cNvPr id="14" name="13 Conector recto de flecha"/>
          <p:cNvCxnSpPr>
            <a:stCxn id="13" idx="0"/>
          </p:cNvCxnSpPr>
          <p:nvPr/>
        </p:nvCxnSpPr>
        <p:spPr>
          <a:xfrm flipV="1">
            <a:off x="9004261" y="2756452"/>
            <a:ext cx="1213165" cy="2501814"/>
          </a:xfrm>
          <a:prstGeom prst="straightConnector1">
            <a:avLst/>
          </a:prstGeom>
          <a:ln w="57150">
            <a:tailEnd type="arrow"/>
          </a:ln>
        </p:spPr>
        <p:style>
          <a:lnRef idx="3">
            <a:schemeClr val="dk1"/>
          </a:lnRef>
          <a:fillRef idx="0">
            <a:schemeClr val="dk1"/>
          </a:fillRef>
          <a:effectRef idx="2">
            <a:schemeClr val="dk1"/>
          </a:effectRef>
          <a:fontRef idx="minor">
            <a:schemeClr val="tx1"/>
          </a:fontRef>
        </p:style>
      </p:cxnSp>
      <p:sp>
        <p:nvSpPr>
          <p:cNvPr id="17" name="16 Elipse"/>
          <p:cNvSpPr/>
          <p:nvPr/>
        </p:nvSpPr>
        <p:spPr>
          <a:xfrm>
            <a:off x="10086774" y="922571"/>
            <a:ext cx="1906073" cy="817808"/>
          </a:xfrm>
          <a:prstGeom prst="ellipse">
            <a:avLst/>
          </a:prstGeom>
          <a:noFill/>
          <a:ln w="5715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spTree>
    <p:extLst>
      <p:ext uri="{BB962C8B-B14F-4D97-AF65-F5344CB8AC3E}">
        <p14:creationId xmlns:p14="http://schemas.microsoft.com/office/powerpoint/2010/main" val="207258783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ircle(in)">
                                      <p:cBhvr>
                                        <p:cTn id="12" dur="20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par>
                                <p:cTn id="18" presetID="6" presetClass="entr" presetSubtype="16"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circle(in)">
                                      <p:cBhvr>
                                        <p:cTn id="20" dur="20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circle(in)">
                                      <p:cBhvr>
                                        <p:cTn id="25" dur="2000"/>
                                        <p:tgtEl>
                                          <p:spTgt spid="13"/>
                                        </p:tgtEl>
                                      </p:cBhvr>
                                    </p:animEffect>
                                  </p:childTnLst>
                                </p:cTn>
                              </p:par>
                              <p:par>
                                <p:cTn id="26" presetID="6" presetClass="entr" presetSubtype="16"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circle(in)">
                                      <p:cBhvr>
                                        <p:cTn id="28" dur="2000"/>
                                        <p:tgtEl>
                                          <p:spTgt spid="14"/>
                                        </p:tgtEl>
                                      </p:cBhvr>
                                    </p:animEffect>
                                  </p:childTnLst>
                                </p:cTn>
                              </p:par>
                              <p:par>
                                <p:cTn id="29" presetID="21" presetClass="entr" presetSubtype="1"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wheel(1)">
                                      <p:cBhvr>
                                        <p:cTn id="3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p:bldP spid="13" grpId="0"/>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612669" y="1885873"/>
            <a:ext cx="8179703" cy="369332"/>
          </a:xfrm>
          <a:prstGeom prst="rect">
            <a:avLst/>
          </a:prstGeom>
        </p:spPr>
        <p:txBody>
          <a:bodyPr wrap="square">
            <a:spAutoFit/>
          </a:bodyPr>
          <a:lstStyle/>
          <a:p>
            <a:pPr algn="ctr"/>
            <a:r>
              <a:rPr lang="es-CO" dirty="0" smtClean="0">
                <a:latin typeface="Arial Black" pitchFamily="34" charset="0"/>
              </a:rPr>
              <a:t>Este </a:t>
            </a:r>
            <a:r>
              <a:rPr lang="es-CO" dirty="0">
                <a:latin typeface="Arial Black" pitchFamily="34" charset="0"/>
              </a:rPr>
              <a:t>módulo cuenta con </a:t>
            </a:r>
            <a:r>
              <a:rPr lang="es-CO" dirty="0" smtClean="0">
                <a:latin typeface="Arial Black" pitchFamily="34" charset="0"/>
              </a:rPr>
              <a:t>las siguientes </a:t>
            </a:r>
            <a:r>
              <a:rPr lang="es-CO" dirty="0">
                <a:latin typeface="Arial Black" pitchFamily="34" charset="0"/>
              </a:rPr>
              <a:t>opciones</a:t>
            </a:r>
            <a:r>
              <a:rPr lang="es-CO" dirty="0" smtClean="0">
                <a:latin typeface="Arial Black" pitchFamily="34" charset="0"/>
              </a:rPr>
              <a:t>:</a:t>
            </a:r>
            <a:endParaRPr lang="es-CO" dirty="0">
              <a:latin typeface="Arial Black" pitchFamily="34" charset="0"/>
            </a:endParaRPr>
          </a:p>
        </p:txBody>
      </p:sp>
      <p:sp>
        <p:nvSpPr>
          <p:cNvPr id="3" name="2 Rectángulo"/>
          <p:cNvSpPr/>
          <p:nvPr/>
        </p:nvSpPr>
        <p:spPr>
          <a:xfrm>
            <a:off x="2045686" y="687775"/>
            <a:ext cx="8409995" cy="923330"/>
          </a:xfrm>
          <a:prstGeom prst="rect">
            <a:avLst/>
          </a:prstGeom>
          <a:noFill/>
        </p:spPr>
        <p:txBody>
          <a:bodyPr wrap="none" lIns="91440" tIns="45720" rIns="91440" bIns="45720">
            <a:spAutoFit/>
          </a:bodyPr>
          <a:lstStyle/>
          <a:p>
            <a:r>
              <a:rPr lang="es-CO"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228600">
                    <a:schemeClr val="accent6">
                      <a:satMod val="175000"/>
                      <a:alpha val="40000"/>
                    </a:schemeClr>
                  </a:glow>
                  <a:innerShdw blurRad="69850" dist="43180" dir="5400000">
                    <a:srgbClr val="000000">
                      <a:alpha val="65000"/>
                    </a:srgbClr>
                  </a:innerShdw>
                </a:effectLst>
              </a:rPr>
              <a:t>1. MODULO INSTITUCIONAL:</a:t>
            </a:r>
          </a:p>
        </p:txBody>
      </p:sp>
      <p:pic>
        <p:nvPicPr>
          <p:cNvPr id="4" name="Imagen 3"/>
          <p:cNvPicPr>
            <a:picLocks noChangeAspect="1"/>
          </p:cNvPicPr>
          <p:nvPr/>
        </p:nvPicPr>
        <p:blipFill>
          <a:blip r:embed="rId2"/>
          <a:stretch>
            <a:fillRect/>
          </a:stretch>
        </p:blipFill>
        <p:spPr>
          <a:xfrm>
            <a:off x="944399" y="3125450"/>
            <a:ext cx="9639946" cy="2962275"/>
          </a:xfrm>
          <a:prstGeom prst="rect">
            <a:avLst/>
          </a:prstGeom>
        </p:spPr>
      </p:pic>
      <p:sp>
        <p:nvSpPr>
          <p:cNvPr id="9" name="4 Rectángulo"/>
          <p:cNvSpPr/>
          <p:nvPr/>
        </p:nvSpPr>
        <p:spPr>
          <a:xfrm>
            <a:off x="9384794" y="3889582"/>
            <a:ext cx="2599380" cy="1754326"/>
          </a:xfrm>
          <a:prstGeom prst="rect">
            <a:avLst/>
          </a:prstGeom>
        </p:spPr>
        <p:txBody>
          <a:bodyPr wrap="square">
            <a:spAutoFit/>
          </a:bodyPr>
          <a:lstStyle/>
          <a:p>
            <a:pPr algn="ctr"/>
            <a:r>
              <a:rPr lang="es-CO" dirty="0" smtClean="0">
                <a:latin typeface="Arial Black" pitchFamily="34" charset="0"/>
              </a:rPr>
              <a:t>Primero que todo, debemos actualizar nuestra información para poder seguir avanzando.</a:t>
            </a:r>
            <a:endParaRPr lang="es-CO" dirty="0">
              <a:latin typeface="Arial Black" pitchFamily="34" charset="0"/>
            </a:endParaRPr>
          </a:p>
        </p:txBody>
      </p:sp>
      <p:sp>
        <p:nvSpPr>
          <p:cNvPr id="10" name="1 Rectángulo"/>
          <p:cNvSpPr/>
          <p:nvPr/>
        </p:nvSpPr>
        <p:spPr>
          <a:xfrm>
            <a:off x="154683" y="5825608"/>
            <a:ext cx="1969392" cy="369332"/>
          </a:xfrm>
          <a:prstGeom prst="rect">
            <a:avLst/>
          </a:prstGeom>
        </p:spPr>
        <p:txBody>
          <a:bodyPr wrap="square">
            <a:spAutoFit/>
          </a:bodyPr>
          <a:lstStyle/>
          <a:p>
            <a:r>
              <a:rPr lang="es-CO" dirty="0" smtClean="0">
                <a:latin typeface="Arial Black" pitchFamily="34" charset="0"/>
              </a:rPr>
              <a:t>Estudiantes</a:t>
            </a:r>
            <a:endParaRPr lang="es-CO" dirty="0">
              <a:latin typeface="Arial Black" pitchFamily="34" charset="0"/>
            </a:endParaRPr>
          </a:p>
        </p:txBody>
      </p:sp>
      <p:cxnSp>
        <p:nvCxnSpPr>
          <p:cNvPr id="11" name="7 Conector recto de flecha"/>
          <p:cNvCxnSpPr/>
          <p:nvPr/>
        </p:nvCxnSpPr>
        <p:spPr>
          <a:xfrm flipV="1">
            <a:off x="944399" y="4324350"/>
            <a:ext cx="1970251" cy="1501258"/>
          </a:xfrm>
          <a:prstGeom prst="straightConnector1">
            <a:avLst/>
          </a:prstGeom>
          <a:ln w="57150">
            <a:tailEnd type="arrow"/>
          </a:ln>
        </p:spPr>
        <p:style>
          <a:lnRef idx="3">
            <a:schemeClr val="dk1"/>
          </a:lnRef>
          <a:fillRef idx="0">
            <a:schemeClr val="dk1"/>
          </a:fillRef>
          <a:effectRef idx="2">
            <a:schemeClr val="dk1"/>
          </a:effectRef>
          <a:fontRef idx="minor">
            <a:schemeClr val="tx1"/>
          </a:fontRef>
        </p:style>
      </p:cxnSp>
      <p:sp>
        <p:nvSpPr>
          <p:cNvPr id="13" name="1 Rectángulo"/>
          <p:cNvSpPr/>
          <p:nvPr/>
        </p:nvSpPr>
        <p:spPr>
          <a:xfrm>
            <a:off x="3447371" y="5733275"/>
            <a:ext cx="2467654" cy="646331"/>
          </a:xfrm>
          <a:prstGeom prst="rect">
            <a:avLst/>
          </a:prstGeom>
        </p:spPr>
        <p:txBody>
          <a:bodyPr wrap="square">
            <a:spAutoFit/>
          </a:bodyPr>
          <a:lstStyle/>
          <a:p>
            <a:pPr algn="ctr"/>
            <a:r>
              <a:rPr lang="es-CO" dirty="0" smtClean="0">
                <a:latin typeface="Arial Black" pitchFamily="34" charset="0"/>
              </a:rPr>
              <a:t>Bienestar Institucional</a:t>
            </a:r>
            <a:endParaRPr lang="es-CO" dirty="0">
              <a:latin typeface="Arial Black" pitchFamily="34" charset="0"/>
            </a:endParaRPr>
          </a:p>
        </p:txBody>
      </p:sp>
      <p:cxnSp>
        <p:nvCxnSpPr>
          <p:cNvPr id="14" name="7 Conector recto de flecha"/>
          <p:cNvCxnSpPr/>
          <p:nvPr/>
        </p:nvCxnSpPr>
        <p:spPr>
          <a:xfrm flipH="1" flipV="1">
            <a:off x="4432496" y="4615429"/>
            <a:ext cx="377629" cy="1117846"/>
          </a:xfrm>
          <a:prstGeom prst="straightConnector1">
            <a:avLst/>
          </a:prstGeom>
          <a:ln w="57150">
            <a:tailEnd type="arrow"/>
          </a:ln>
        </p:spPr>
        <p:style>
          <a:lnRef idx="3">
            <a:schemeClr val="dk1"/>
          </a:lnRef>
          <a:fillRef idx="0">
            <a:schemeClr val="dk1"/>
          </a:fillRef>
          <a:effectRef idx="2">
            <a:schemeClr val="dk1"/>
          </a:effectRef>
          <a:fontRef idx="minor">
            <a:schemeClr val="tx1"/>
          </a:fontRef>
        </p:style>
      </p:cxnSp>
      <p:sp>
        <p:nvSpPr>
          <p:cNvPr id="12" name="1 Rectángulo"/>
          <p:cNvSpPr/>
          <p:nvPr/>
        </p:nvSpPr>
        <p:spPr>
          <a:xfrm>
            <a:off x="6732821" y="3808581"/>
            <a:ext cx="2467654" cy="646331"/>
          </a:xfrm>
          <a:prstGeom prst="rect">
            <a:avLst/>
          </a:prstGeom>
        </p:spPr>
        <p:txBody>
          <a:bodyPr wrap="square">
            <a:spAutoFit/>
          </a:bodyPr>
          <a:lstStyle/>
          <a:p>
            <a:pPr algn="ctr"/>
            <a:r>
              <a:rPr lang="es-CO" dirty="0" smtClean="0">
                <a:latin typeface="Arial Black" pitchFamily="34" charset="0"/>
              </a:rPr>
              <a:t>Actualización de Información</a:t>
            </a:r>
            <a:endParaRPr lang="es-CO" dirty="0">
              <a:latin typeface="Arial Black" pitchFamily="34" charset="0"/>
            </a:endParaRPr>
          </a:p>
        </p:txBody>
      </p:sp>
      <p:cxnSp>
        <p:nvCxnSpPr>
          <p:cNvPr id="15" name="7 Conector recto de flecha"/>
          <p:cNvCxnSpPr/>
          <p:nvPr/>
        </p:nvCxnSpPr>
        <p:spPr>
          <a:xfrm flipH="1" flipV="1">
            <a:off x="5324892" y="4047664"/>
            <a:ext cx="1541421" cy="84082"/>
          </a:xfrm>
          <a:prstGeom prst="straightConnector1">
            <a:avLst/>
          </a:prstGeom>
          <a:ln w="57150">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18285616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ircle(in)">
                                      <p:cBhvr>
                                        <p:cTn id="17" dur="2000"/>
                                        <p:tgtEl>
                                          <p:spTgt spid="10"/>
                                        </p:tgtEl>
                                      </p:cBhvr>
                                    </p:animEffect>
                                  </p:childTnLst>
                                </p:cTn>
                              </p:par>
                              <p:par>
                                <p:cTn id="18" presetID="6" presetClass="entr" presetSubtype="16"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circle(in)">
                                      <p:cBhvr>
                                        <p:cTn id="20" dur="20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circle(in)">
                                      <p:cBhvr>
                                        <p:cTn id="25" dur="2000"/>
                                        <p:tgtEl>
                                          <p:spTgt spid="13"/>
                                        </p:tgtEl>
                                      </p:cBhvr>
                                    </p:animEffect>
                                  </p:childTnLst>
                                </p:cTn>
                              </p:par>
                              <p:par>
                                <p:cTn id="26" presetID="6" presetClass="entr" presetSubtype="16"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circle(in)">
                                      <p:cBhvr>
                                        <p:cTn id="28" dur="20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circle(in)">
                                      <p:cBhvr>
                                        <p:cTn id="33" dur="2000"/>
                                        <p:tgtEl>
                                          <p:spTgt spid="12"/>
                                        </p:tgtEl>
                                      </p:cBhvr>
                                    </p:animEffect>
                                  </p:childTnLst>
                                </p:cTn>
                              </p:par>
                              <p:par>
                                <p:cTn id="34" presetID="6" presetClass="entr" presetSubtype="16"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circle(in)">
                                      <p:cBhvr>
                                        <p:cTn id="36" dur="2000"/>
                                        <p:tgtEl>
                                          <p:spTgt spid="15"/>
                                        </p:tgtEl>
                                      </p:cBhvr>
                                    </p:animEffect>
                                  </p:childTnLst>
                                </p:cTn>
                              </p:par>
                              <p:par>
                                <p:cTn id="37" presetID="9" presetClass="entr" presetSubtype="0"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dissolve">
                                      <p:cBhvr>
                                        <p:cTn id="3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9" grpId="0"/>
      <p:bldP spid="10" grpId="0"/>
      <p:bldP spid="13" grpId="0"/>
      <p:bldP spid="12"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565</TotalTime>
  <Words>1578</Words>
  <Application>Microsoft Office PowerPoint</Application>
  <PresentationFormat>Personalizado</PresentationFormat>
  <Paragraphs>137</Paragraphs>
  <Slides>47</Slides>
  <Notes>0</Notes>
  <HiddenSlides>0</HiddenSlides>
  <MMClips>0</MMClips>
  <ScaleCrop>false</ScaleCrop>
  <HeadingPairs>
    <vt:vector size="4" baseType="variant">
      <vt:variant>
        <vt:lpstr>Tema</vt:lpstr>
      </vt:variant>
      <vt:variant>
        <vt:i4>1</vt:i4>
      </vt:variant>
      <vt:variant>
        <vt:lpstr>Títulos de diapositiva</vt:lpstr>
      </vt:variant>
      <vt:variant>
        <vt:i4>47</vt:i4>
      </vt:variant>
    </vt:vector>
  </HeadingPairs>
  <TitlesOfParts>
    <vt:vector size="48" baseType="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Chamorro</dc:creator>
  <cp:lastModifiedBy>Usuario de Windows</cp:lastModifiedBy>
  <cp:revision>99</cp:revision>
  <dcterms:created xsi:type="dcterms:W3CDTF">2017-02-09T14:07:16Z</dcterms:created>
  <dcterms:modified xsi:type="dcterms:W3CDTF">2018-02-23T01:08:53Z</dcterms:modified>
</cp:coreProperties>
</file>